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5" r:id="rId3"/>
    <p:sldId id="294" r:id="rId4"/>
    <p:sldId id="263" r:id="rId5"/>
    <p:sldId id="275" r:id="rId6"/>
    <p:sldId id="265" r:id="rId7"/>
    <p:sldId id="267" r:id="rId8"/>
    <p:sldId id="268" r:id="rId9"/>
    <p:sldId id="284" r:id="rId10"/>
    <p:sldId id="286" r:id="rId11"/>
    <p:sldId id="272" r:id="rId12"/>
    <p:sldId id="274" r:id="rId13"/>
    <p:sldId id="273" r:id="rId14"/>
    <p:sldId id="277" r:id="rId15"/>
    <p:sldId id="279" r:id="rId16"/>
    <p:sldId id="281" r:id="rId17"/>
    <p:sldId id="287" r:id="rId18"/>
    <p:sldId id="288" r:id="rId19"/>
    <p:sldId id="289" r:id="rId20"/>
    <p:sldId id="290" r:id="rId21"/>
    <p:sldId id="291" r:id="rId22"/>
    <p:sldId id="292" r:id="rId23"/>
    <p:sldId id="293" r:id="rId24"/>
    <p:sldId id="296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ran Green" initials="FG" lastIdx="1" clrIdx="0">
    <p:extLst>
      <p:ext uri="{19B8F6BF-5375-455C-9EA6-DF929625EA0E}">
        <p15:presenceInfo xmlns:p15="http://schemas.microsoft.com/office/powerpoint/2012/main" userId="S-1-5-21-2003072967-367859143-2056475231-102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61" d="100"/>
          <a:sy n="61" d="100"/>
        </p:scale>
        <p:origin x="62" y="47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17B34-451E-45E3-ADA1-19FF5DB276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C41CD5-4381-4DE2-BAD8-5CC82508C9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E597DB-626C-436B-8444-893BB1055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F2F70-56AE-476C-8F6C-84D099052E36}" type="datetimeFigureOut">
              <a:rPr lang="en-US" smtClean="0"/>
              <a:t>9/14/2017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E9B31F-DACE-478F-9A04-E86607697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3F4D3C-40CB-4BAD-A259-F1A16620E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927F7-A8A2-4B53-A414-E56CDD5EA1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7472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15000">
        <p:circle/>
      </p:transition>
    </mc:Choice>
    <mc:Fallback>
      <p:transition spd="slow" advTm="15000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67987A-B4F2-4540-B3E8-6897004FC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7DFDE8-BF7F-450F-8E7D-C9F8389D25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D74718-9E9E-48D9-88B6-F8315879F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F2F70-56AE-476C-8F6C-84D099052E36}" type="datetimeFigureOut">
              <a:rPr lang="en-US" smtClean="0"/>
              <a:t>9/14/2017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86B6B3-E4EB-4D18-9419-AF9D6FAAD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31A5DD-980F-408A-8338-A57342CED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927F7-A8A2-4B53-A414-E56CDD5EA1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8280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15000">
        <p:circle/>
      </p:transition>
    </mc:Choice>
    <mc:Fallback>
      <p:transition spd="slow" advTm="15000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104855C-D96E-43B4-A9C7-176D8C01EB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997415-4021-4647-8645-3A27FD9EFB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4837EE-EF0B-4911-814A-51A06FFB80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F2F70-56AE-476C-8F6C-84D099052E36}" type="datetimeFigureOut">
              <a:rPr lang="en-US" smtClean="0"/>
              <a:t>9/14/2017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8604C-4A7B-4221-A6B8-BBEE8C154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F09E76-66B3-4EE2-88E8-BEE68E6F0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927F7-A8A2-4B53-A414-E56CDD5EA1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1143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15000">
        <p:circle/>
      </p:transition>
    </mc:Choice>
    <mc:Fallback>
      <p:transition spd="slow" advTm="15000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0C078-BF4B-4A46-8C9F-EDAFCEC26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D12A5B-36F5-4211-B6EB-41B2445F9D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50DD83-9B08-4804-8544-6D355ACE4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F2F70-56AE-476C-8F6C-84D099052E36}" type="datetimeFigureOut">
              <a:rPr lang="en-US" smtClean="0"/>
              <a:t>9/14/2017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1E896C-B036-412C-A9C2-B8771E2F9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E87B2E-3D9B-43EE-B907-15DF9E850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927F7-A8A2-4B53-A414-E56CDD5EA1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4689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15000">
        <p:circle/>
      </p:transition>
    </mc:Choice>
    <mc:Fallback>
      <p:transition spd="slow" advTm="15000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81D80-5BEC-4AD1-9998-26A44D211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19D244-2878-48E4-9BC2-4CD57988C2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053632-0DC6-4039-9916-7E5ADF06E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F2F70-56AE-476C-8F6C-84D099052E36}" type="datetimeFigureOut">
              <a:rPr lang="en-US" smtClean="0"/>
              <a:t>9/14/2017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CF16C5-F0B5-402C-8BC0-947B3B26D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276A0E-358A-45EC-8DD0-E53F654A5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927F7-A8A2-4B53-A414-E56CDD5EA1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707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15000">
        <p:circle/>
      </p:transition>
    </mc:Choice>
    <mc:Fallback>
      <p:transition spd="slow" advTm="15000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C76046-F721-4F90-B5A1-2293BC754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40151B-A869-410F-9DF2-CF4B04071F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9A9B46-BC95-424A-A9C9-47F9C446B0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A8900B-1AFD-4E15-A225-8E595D2BE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F2F70-56AE-476C-8F6C-84D099052E36}" type="datetimeFigureOut">
              <a:rPr lang="en-US" smtClean="0"/>
              <a:t>9/14/2017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E1AD8F-9A3C-415B-8013-05772F4ED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C6BA87-6012-4533-91F0-0783B38CD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927F7-A8A2-4B53-A414-E56CDD5EA1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904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15000">
        <p:circle/>
      </p:transition>
    </mc:Choice>
    <mc:Fallback>
      <p:transition spd="slow" advTm="15000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D56BB-98DD-43E5-9746-CDA8157BD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4326BD-E75B-4663-A788-20A952C062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56CBE7-95F7-4669-879B-6F925994C6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3B05258-AC56-4199-805A-F635CF6E85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FD0C2F6-8FD5-4782-9062-600984003C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1AED468-CF15-4124-BF85-D438548D9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F2F70-56AE-476C-8F6C-84D099052E36}" type="datetimeFigureOut">
              <a:rPr lang="en-US" smtClean="0"/>
              <a:t>9/14/2017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E0BEEAA-900C-4CC3-B748-7BFB56190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4A485A8-F5A6-4C7C-B890-A5D66B95D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927F7-A8A2-4B53-A414-E56CDD5EA1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7385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15000">
        <p:circle/>
      </p:transition>
    </mc:Choice>
    <mc:Fallback>
      <p:transition spd="slow" advTm="15000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2CE50B-7E44-4CF8-9FF1-411455409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B996C0-412F-4ED2-A100-5EE184289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F2F70-56AE-476C-8F6C-84D099052E36}" type="datetimeFigureOut">
              <a:rPr lang="en-US" smtClean="0"/>
              <a:t>9/14/2017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E7CC54-9AF8-4785-A860-61B226BCF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D69C8F-A28E-4FB1-A7D1-2294A8277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927F7-A8A2-4B53-A414-E56CDD5EA1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0180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15000">
        <p:circle/>
      </p:transition>
    </mc:Choice>
    <mc:Fallback>
      <p:transition spd="slow" advTm="15000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EBA10AC-179F-42C1-A85C-85A11E99F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F2F70-56AE-476C-8F6C-84D099052E36}" type="datetimeFigureOut">
              <a:rPr lang="en-US" smtClean="0"/>
              <a:t>9/14/2017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A47984-9340-4557-8A2C-C2E51132B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0502B7-63EA-4C74-8C59-C29643A4C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927F7-A8A2-4B53-A414-E56CDD5EA1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2662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15000">
        <p:circle/>
      </p:transition>
    </mc:Choice>
    <mc:Fallback>
      <p:transition spd="slow" advTm="15000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EFC18-D61C-4FC6-91AB-39601D396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386556-7535-459C-BED9-484A54B051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5C2163-56BC-4F79-958D-CD07BA67ED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0CFAFF-0106-416D-90C1-B11A90E443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F2F70-56AE-476C-8F6C-84D099052E36}" type="datetimeFigureOut">
              <a:rPr lang="en-US" smtClean="0"/>
              <a:t>9/14/2017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BE4F59-FFED-495D-86D3-BCC2A3B71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D78BD1-FC42-4FE1-9528-652879785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927F7-A8A2-4B53-A414-E56CDD5EA1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956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15000">
        <p:circle/>
      </p:transition>
    </mc:Choice>
    <mc:Fallback>
      <p:transition spd="slow" advTm="15000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59712-BC61-4113-8006-10284463B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67C4753-3F6A-4D80-95E9-2C856BC8CD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F47AB2-F40C-4634-9E15-821B0E278F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C82A25-F70B-44F9-8303-70240BAE9C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F2F70-56AE-476C-8F6C-84D099052E36}" type="datetimeFigureOut">
              <a:rPr lang="en-US" smtClean="0"/>
              <a:t>9/14/2017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8C208A-07A9-4B3C-9835-2E9582B36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FF428F-6C64-4AF4-8618-764DB9BF0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927F7-A8A2-4B53-A414-E56CDD5EA1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1302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15000">
        <p:circle/>
      </p:transition>
    </mc:Choice>
    <mc:Fallback>
      <p:transition spd="slow" advTm="15000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225EAF2-80CC-4C68-87CF-81DEB8AF2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988EB3-5B50-407E-83C0-7F0C4ED7F2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530839-0BCD-4D95-B147-1D2708D2AF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EF2F70-56AE-476C-8F6C-84D099052E36}" type="datetimeFigureOut">
              <a:rPr lang="en-US" smtClean="0"/>
              <a:t>9/14/2017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06B9-C2DF-4715-8D3E-5F401B7BBE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C66D57-55F7-47B5-BABB-E77932C933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E927F7-A8A2-4B53-A414-E56CDD5EA1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858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800" advTm="15000">
        <p:circle/>
      </p:transition>
    </mc:Choice>
    <mc:Fallback>
      <p:transition spd="slow" advTm="15000">
        <p:circl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A9A7893-516B-4859-A66D-96223A9BD8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865"/>
            <a:ext cx="12192000" cy="673313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DA4A1EC-D668-4EA8-A422-41E21A30D957}"/>
              </a:ext>
            </a:extLst>
          </p:cNvPr>
          <p:cNvSpPr txBox="1"/>
          <p:nvPr/>
        </p:nvSpPr>
        <p:spPr>
          <a:xfrm>
            <a:off x="537883" y="1667087"/>
            <a:ext cx="11098306" cy="480131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en-US" sz="2600" i="1" dirty="0">
                <a:solidFill>
                  <a:schemeClr val="accent5">
                    <a:lumMod val="75000"/>
                  </a:schemeClr>
                </a:solidFill>
              </a:rPr>
              <a:t>August, 2017</a:t>
            </a:r>
          </a:p>
          <a:p>
            <a:pPr algn="ctr"/>
            <a:endParaRPr lang="en-US" sz="2800" b="1" dirty="0"/>
          </a:p>
          <a:p>
            <a:pPr algn="ctr"/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A PRIMARY SOURCE OF LEAD GENERATION FOR REALCOMP REALTORS®, </a:t>
            </a:r>
            <a:r>
              <a:rPr lang="en-US" sz="2800" b="1" dirty="0"/>
              <a:t>Realcomp is pleased to add the </a:t>
            </a:r>
            <a:r>
              <a:rPr lang="en-US" sz="2800" b="1" u="sng" dirty="0" err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ListTrac</a:t>
            </a:r>
            <a:r>
              <a:rPr lang="en-US" sz="2800" b="1" u="sng" dirty="0"/>
              <a:t> </a:t>
            </a:r>
            <a:r>
              <a:rPr lang="en-US" sz="2800" b="1" dirty="0"/>
              <a:t>product to</a:t>
            </a:r>
            <a:br>
              <a:rPr lang="en-US" sz="2800" b="1" dirty="0"/>
            </a:br>
            <a:r>
              <a:rPr lang="en-US" sz="2800" b="1" dirty="0"/>
              <a:t>our line-up of MLS integrated value-added services for</a:t>
            </a:r>
            <a:br>
              <a:rPr lang="en-US" sz="2800" b="1" dirty="0"/>
            </a:br>
            <a:r>
              <a:rPr lang="en-US" sz="2800" b="1" dirty="0"/>
              <a:t>Realcomp Subscribers!</a:t>
            </a:r>
          </a:p>
          <a:p>
            <a:pPr algn="ctr"/>
            <a:endParaRPr lang="en-US" sz="2800" b="1" dirty="0"/>
          </a:p>
          <a:p>
            <a:pPr algn="ctr"/>
            <a:r>
              <a:rPr lang="en-US" sz="2800" b="1" u="sng" dirty="0" err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ListTrac</a:t>
            </a:r>
            <a:r>
              <a:rPr lang="en-US" sz="2800" b="1" dirty="0"/>
              <a:t> enables Realcomp Brokers and Agents to 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MEASURE USER ENGAGEMENT RELATED TO YOUR LISTING CONTENT. </a:t>
            </a:r>
            <a:r>
              <a:rPr lang="en-US" sz="2800" b="1" dirty="0"/>
              <a:t>This can help you in making more informed Internet-advertising decisions in the future.</a:t>
            </a:r>
          </a:p>
          <a:p>
            <a:pPr algn="ctr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910723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15000">
        <p:circle/>
      </p:transition>
    </mc:Choice>
    <mc:Fallback>
      <p:transition spd="slow" advTm="15000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2A6B44E-72DD-4A07-95E8-6BFF4BE9D7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91328"/>
            <a:ext cx="12192000" cy="461780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9FC9B6F-0DE7-4C1A-BA4C-678D9095B2A1}"/>
              </a:ext>
            </a:extLst>
          </p:cNvPr>
          <p:cNvSpPr txBox="1"/>
          <p:nvPr/>
        </p:nvSpPr>
        <p:spPr>
          <a:xfrm>
            <a:off x="1436651" y="3049642"/>
            <a:ext cx="5307352" cy="240065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/>
              <a:t>Inquiries: </a:t>
            </a:r>
            <a:r>
              <a:rPr lang="en-US" sz="3000" dirty="0"/>
              <a:t>Shows how often potential buyers have requested </a:t>
            </a:r>
            <a:r>
              <a:rPr lang="en-US" sz="3000" b="1" dirty="0"/>
              <a:t>more</a:t>
            </a:r>
            <a:r>
              <a:rPr lang="en-US" sz="3000" dirty="0"/>
              <a:t> information on</a:t>
            </a:r>
            <a:br>
              <a:rPr lang="en-US" sz="3000" dirty="0"/>
            </a:br>
            <a:r>
              <a:rPr lang="en-US" sz="3000" dirty="0"/>
              <a:t>your listings through the different websites.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8A79257-4B2B-4A0C-8EAF-53F3D78D81FF}"/>
              </a:ext>
            </a:extLst>
          </p:cNvPr>
          <p:cNvSpPr/>
          <p:nvPr/>
        </p:nvSpPr>
        <p:spPr>
          <a:xfrm>
            <a:off x="3822465" y="221365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4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B19B60D-1301-4BC8-8C00-62B2A2037439}"/>
              </a:ext>
            </a:extLst>
          </p:cNvPr>
          <p:cNvSpPr txBox="1"/>
          <p:nvPr/>
        </p:nvSpPr>
        <p:spPr>
          <a:xfrm>
            <a:off x="7920014" y="3054700"/>
            <a:ext cx="3734927" cy="193899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/>
              <a:t>Saved Listings: </a:t>
            </a:r>
            <a:r>
              <a:rPr lang="en-US" sz="3000" dirty="0"/>
              <a:t>Shows the number of listings that have been saved as favorites.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DEEEB6D-7DC6-4D6D-955B-61E18FBC8797}"/>
              </a:ext>
            </a:extLst>
          </p:cNvPr>
          <p:cNvSpPr/>
          <p:nvPr/>
        </p:nvSpPr>
        <p:spPr>
          <a:xfrm>
            <a:off x="9591331" y="2200519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F46C2DF-2861-4872-A94D-9E146968C131}"/>
              </a:ext>
            </a:extLst>
          </p:cNvPr>
          <p:cNvSpPr txBox="1"/>
          <p:nvPr/>
        </p:nvSpPr>
        <p:spPr>
          <a:xfrm>
            <a:off x="328400" y="619218"/>
            <a:ext cx="11659029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Views</a:t>
            </a:r>
            <a:r>
              <a:rPr lang="en-US" sz="2400" dirty="0"/>
              <a:t>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|</a:t>
            </a:r>
            <a:r>
              <a:rPr lang="en-US" sz="2400" b="1" dirty="0"/>
              <a:t>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Markets</a:t>
            </a:r>
            <a:r>
              <a:rPr lang="en-US" sz="2400" b="1" dirty="0"/>
              <a:t>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|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Visitors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| 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Inquiries</a:t>
            </a:r>
            <a:r>
              <a:rPr lang="en-US" sz="2400" b="1" dirty="0"/>
              <a:t>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|</a:t>
            </a:r>
            <a:r>
              <a:rPr lang="en-US" sz="2400" dirty="0"/>
              <a:t> 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Saved Listings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|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Shares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|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Inventory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|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Active Reports</a:t>
            </a:r>
          </a:p>
        </p:txBody>
      </p:sp>
    </p:spTree>
    <p:extLst>
      <p:ext uri="{BB962C8B-B14F-4D97-AF65-F5344CB8AC3E}">
        <p14:creationId xmlns:p14="http://schemas.microsoft.com/office/powerpoint/2010/main" val="33884288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15000">
        <p:circle/>
      </p:transition>
    </mc:Choice>
    <mc:Fallback>
      <p:transition spd="slow" advTm="15000">
        <p:circl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2082601-5A82-40DF-B543-9FE73CD101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3537"/>
            <a:ext cx="12192000" cy="463388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8F03169-C761-4B60-A6C5-9AAE4F48C013}"/>
              </a:ext>
            </a:extLst>
          </p:cNvPr>
          <p:cNvSpPr txBox="1"/>
          <p:nvPr/>
        </p:nvSpPr>
        <p:spPr>
          <a:xfrm>
            <a:off x="2535746" y="2337321"/>
            <a:ext cx="3448490" cy="240065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/>
              <a:t>Shares: </a:t>
            </a:r>
            <a:r>
              <a:rPr lang="en-US" sz="3000" dirty="0"/>
              <a:t>Shows</a:t>
            </a:r>
            <a:br>
              <a:rPr lang="en-US" sz="3000" dirty="0"/>
            </a:br>
            <a:r>
              <a:rPr lang="en-US" sz="3000" dirty="0"/>
              <a:t>the sites from which listing “shares” (to social media) are being generated.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1F21C1A-07C4-443F-AE9F-BB40254E1C0F}"/>
              </a:ext>
            </a:extLst>
          </p:cNvPr>
          <p:cNvSpPr/>
          <p:nvPr/>
        </p:nvSpPr>
        <p:spPr>
          <a:xfrm>
            <a:off x="3992129" y="1523537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6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0FA9514-F9CC-492B-BDC4-AD7DD605E7F4}"/>
              </a:ext>
            </a:extLst>
          </p:cNvPr>
          <p:cNvSpPr txBox="1"/>
          <p:nvPr/>
        </p:nvSpPr>
        <p:spPr>
          <a:xfrm>
            <a:off x="328400" y="619218"/>
            <a:ext cx="11659029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Views</a:t>
            </a:r>
            <a:r>
              <a:rPr lang="en-US" sz="2400" dirty="0"/>
              <a:t>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|</a:t>
            </a:r>
            <a:r>
              <a:rPr lang="en-US" sz="2400" b="1" dirty="0"/>
              <a:t>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Markets</a:t>
            </a:r>
            <a:r>
              <a:rPr lang="en-US" sz="2400" b="1" dirty="0"/>
              <a:t>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|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Visitors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|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Inquiries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|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Saved Listings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|</a:t>
            </a:r>
            <a:r>
              <a:rPr lang="en-US" sz="2400" dirty="0"/>
              <a:t> 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Shares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|</a:t>
            </a:r>
            <a:r>
              <a:rPr lang="en-US" sz="2400" dirty="0"/>
              <a:t> 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Inventory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|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Active Reports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87C5FDC-0915-46D7-AC76-FCF2309B12ED}"/>
              </a:ext>
            </a:extLst>
          </p:cNvPr>
          <p:cNvSpPr txBox="1"/>
          <p:nvPr/>
        </p:nvSpPr>
        <p:spPr>
          <a:xfrm>
            <a:off x="7476476" y="2373179"/>
            <a:ext cx="3836981" cy="28623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/>
              <a:t>Inventory: </a:t>
            </a:r>
            <a:r>
              <a:rPr lang="en-US" sz="3000" dirty="0"/>
              <a:t>Shows Realcomp’s current inventory by location. This shows where inventory is most heavily populated.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1F7926F-CE20-4132-9873-AAAE2A508968}"/>
              </a:ext>
            </a:extLst>
          </p:cNvPr>
          <p:cNvSpPr/>
          <p:nvPr/>
        </p:nvSpPr>
        <p:spPr>
          <a:xfrm>
            <a:off x="9110976" y="1523537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42275947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15000">
        <p:circle/>
      </p:transition>
    </mc:Choice>
    <mc:Fallback>
      <p:transition spd="slow" advTm="15000">
        <p:circl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4B7F68B-E1DF-4C61-BBC1-DC2A6D7F74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1000"/>
            <a:ext cx="12192000" cy="6176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D49C5AC-BB41-4797-9E65-4B2CA1E181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8149" y="1786847"/>
            <a:ext cx="6130381" cy="438659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899CB0D3-0BC3-4D87-97FF-49E29651028D}"/>
              </a:ext>
            </a:extLst>
          </p:cNvPr>
          <p:cNvSpPr/>
          <p:nvPr/>
        </p:nvSpPr>
        <p:spPr>
          <a:xfrm rot="1560010">
            <a:off x="6413387" y="2252272"/>
            <a:ext cx="832832" cy="7614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F348C3C-1CB7-49FF-B348-8D639DBC4977}"/>
              </a:ext>
            </a:extLst>
          </p:cNvPr>
          <p:cNvSpPr/>
          <p:nvPr/>
        </p:nvSpPr>
        <p:spPr>
          <a:xfrm>
            <a:off x="8016660" y="1887331"/>
            <a:ext cx="831870" cy="441849"/>
          </a:xfrm>
          <a:prstGeom prst="ellipse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C0C91B8-4A8F-420F-8EE4-98CAA6C62E4B}"/>
              </a:ext>
            </a:extLst>
          </p:cNvPr>
          <p:cNvSpPr txBox="1"/>
          <p:nvPr/>
        </p:nvSpPr>
        <p:spPr>
          <a:xfrm>
            <a:off x="9140948" y="1801884"/>
            <a:ext cx="2646044" cy="424731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000" dirty="0"/>
              <a:t>The “Map/List” toggle option allows you to see a list of the number of listings in Realcomp’s inventory by Zip Code.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40A33AF-F891-4D2C-A0EE-43F8DA0FDDE9}"/>
              </a:ext>
            </a:extLst>
          </p:cNvPr>
          <p:cNvSpPr txBox="1"/>
          <p:nvPr/>
        </p:nvSpPr>
        <p:spPr>
          <a:xfrm>
            <a:off x="328400" y="994998"/>
            <a:ext cx="11659029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Views</a:t>
            </a:r>
            <a:r>
              <a:rPr lang="en-US" sz="2400" dirty="0"/>
              <a:t>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|</a:t>
            </a:r>
            <a:r>
              <a:rPr lang="en-US" sz="2400" b="1" dirty="0"/>
              <a:t>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Markets</a:t>
            </a:r>
            <a:r>
              <a:rPr lang="en-US" sz="2400" b="1" dirty="0"/>
              <a:t>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|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Visitors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|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Inquiries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|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Saved Listings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|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Shares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|</a:t>
            </a:r>
            <a:r>
              <a:rPr lang="en-US" sz="2400" dirty="0"/>
              <a:t> 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Inventory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|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Active Reports</a:t>
            </a:r>
          </a:p>
        </p:txBody>
      </p:sp>
    </p:spTree>
    <p:extLst>
      <p:ext uri="{BB962C8B-B14F-4D97-AF65-F5344CB8AC3E}">
        <p14:creationId xmlns:p14="http://schemas.microsoft.com/office/powerpoint/2010/main" val="6051792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15000">
        <p:circle/>
      </p:transition>
    </mc:Choice>
    <mc:Fallback>
      <p:transition spd="slow" advTm="15000">
        <p:circl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6FCAC41-72A4-407A-9658-40FC1DF74A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0911"/>
            <a:ext cx="12192000" cy="454403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A4FEB21-2C19-4B2E-B5E4-279564F81EA1}"/>
              </a:ext>
            </a:extLst>
          </p:cNvPr>
          <p:cNvSpPr txBox="1"/>
          <p:nvPr/>
        </p:nvSpPr>
        <p:spPr>
          <a:xfrm>
            <a:off x="7907472" y="2236871"/>
            <a:ext cx="3257021" cy="28623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/>
              <a:t>Active Reports: </a:t>
            </a:r>
            <a:r>
              <a:rPr lang="en-US" sz="3000" dirty="0"/>
              <a:t>Shows which Realcomp reports are most used in combination with your listings.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77BC931-0CDE-4870-AA8E-483B1C7D5D98}"/>
              </a:ext>
            </a:extLst>
          </p:cNvPr>
          <p:cNvSpPr/>
          <p:nvPr/>
        </p:nvSpPr>
        <p:spPr>
          <a:xfrm>
            <a:off x="9268120" y="1359246"/>
            <a:ext cx="53572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8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0630481-D26C-4C18-9714-579BE04AC491}"/>
              </a:ext>
            </a:extLst>
          </p:cNvPr>
          <p:cNvSpPr txBox="1"/>
          <p:nvPr/>
        </p:nvSpPr>
        <p:spPr>
          <a:xfrm>
            <a:off x="328400" y="619218"/>
            <a:ext cx="11659029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Views</a:t>
            </a:r>
            <a:r>
              <a:rPr lang="en-US" sz="2400" dirty="0"/>
              <a:t>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|</a:t>
            </a:r>
            <a:r>
              <a:rPr lang="en-US" sz="2400" b="1" dirty="0"/>
              <a:t>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Markets</a:t>
            </a:r>
            <a:r>
              <a:rPr lang="en-US" sz="2400" b="1" dirty="0"/>
              <a:t>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|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Visitors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|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Inquiries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|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Saved Listings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|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Shares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|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Inventory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|</a:t>
            </a:r>
            <a:r>
              <a:rPr lang="en-US" sz="2400" dirty="0"/>
              <a:t> 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Active Reports</a:t>
            </a:r>
          </a:p>
        </p:txBody>
      </p:sp>
    </p:spTree>
    <p:extLst>
      <p:ext uri="{BB962C8B-B14F-4D97-AF65-F5344CB8AC3E}">
        <p14:creationId xmlns:p14="http://schemas.microsoft.com/office/powerpoint/2010/main" val="11617109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15000">
        <p:circle/>
      </p:transition>
    </mc:Choice>
    <mc:Fallback>
      <p:transition spd="slow" advTm="15000">
        <p:circl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5DB2E60-B825-4745-B28E-2AD85D402E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61064"/>
            <a:ext cx="12192000" cy="4263748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D738951E-C770-4A49-BD4B-209ADC5DB813}"/>
              </a:ext>
            </a:extLst>
          </p:cNvPr>
          <p:cNvGrpSpPr/>
          <p:nvPr/>
        </p:nvGrpSpPr>
        <p:grpSpPr>
          <a:xfrm>
            <a:off x="3318907" y="3083800"/>
            <a:ext cx="7046258" cy="2031325"/>
            <a:chOff x="3918597" y="1305346"/>
            <a:chExt cx="5916706" cy="2031325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8B7D844-20E3-4F70-8AC0-9EF9AA09708D}"/>
                </a:ext>
              </a:extLst>
            </p:cNvPr>
            <p:cNvSpPr txBox="1"/>
            <p:nvPr/>
          </p:nvSpPr>
          <p:spPr>
            <a:xfrm>
              <a:off x="3918597" y="1305346"/>
              <a:ext cx="5916706" cy="20313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lvl="3" algn="ctr"/>
              <a:endParaRPr lang="en-US" sz="2400" dirty="0"/>
            </a:p>
            <a:p>
              <a:pPr lvl="3" algn="ctr"/>
              <a:r>
                <a:rPr lang="en-US" sz="2400" dirty="0"/>
                <a:t>A detailed explanation for each of the metrics categories is available through the corresponding question mark/help feature.</a:t>
              </a:r>
            </a:p>
            <a:p>
              <a:endParaRPr lang="en-US" sz="3000" dirty="0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A113A13-0D1C-4505-96E2-3AA17191A41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55648" y="1661117"/>
              <a:ext cx="945235" cy="1319782"/>
            </a:xfrm>
            <a:prstGeom prst="rect">
              <a:avLst/>
            </a:prstGeom>
          </p:spPr>
        </p:pic>
      </p:grpSp>
      <p:sp>
        <p:nvSpPr>
          <p:cNvPr id="7" name="Oval 6">
            <a:extLst>
              <a:ext uri="{FF2B5EF4-FFF2-40B4-BE49-F238E27FC236}">
                <a16:creationId xmlns:a16="http://schemas.microsoft.com/office/drawing/2014/main" id="{1C7E4314-14D4-419E-98DD-06EE09A9A378}"/>
              </a:ext>
            </a:extLst>
          </p:cNvPr>
          <p:cNvSpPr/>
          <p:nvPr/>
        </p:nvSpPr>
        <p:spPr>
          <a:xfrm>
            <a:off x="3765129" y="2208935"/>
            <a:ext cx="555859" cy="436561"/>
          </a:xfrm>
          <a:prstGeom prst="ellipse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482F84EB-8520-4EBD-8465-5FB0D1A47935}"/>
              </a:ext>
            </a:extLst>
          </p:cNvPr>
          <p:cNvSpPr/>
          <p:nvPr/>
        </p:nvSpPr>
        <p:spPr>
          <a:xfrm rot="14575671">
            <a:off x="3676487" y="2887240"/>
            <a:ext cx="1304665" cy="5992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3626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15000">
        <p:circle/>
      </p:transition>
    </mc:Choice>
    <mc:Fallback>
      <p:transition spd="slow" advTm="15000">
        <p:circl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D18381F-EA49-49FD-A4B0-CF4A79FB6E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9322"/>
            <a:ext cx="12192000" cy="493195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8B7D844-20E3-4F70-8AC0-9EF9AA09708D}"/>
              </a:ext>
            </a:extLst>
          </p:cNvPr>
          <p:cNvSpPr txBox="1"/>
          <p:nvPr/>
        </p:nvSpPr>
        <p:spPr>
          <a:xfrm>
            <a:off x="3390132" y="2484702"/>
            <a:ext cx="7745505" cy="240065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endParaRPr lang="en-US" sz="2400" dirty="0"/>
          </a:p>
          <a:p>
            <a:pPr lvl="5"/>
            <a:r>
              <a:rPr lang="en-US" sz="2400" dirty="0"/>
              <a:t>For any of the metrics, you have the option of modifying your timeframe to 1 day (the last 24 hours), 1 week (the last 7 days), or 1 month (the last 30 days).</a:t>
            </a:r>
          </a:p>
          <a:p>
            <a:endParaRPr lang="en-US" sz="30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B5CDDA5-3663-475B-9D14-F86F94CF2D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7925" y="3201108"/>
            <a:ext cx="1981200" cy="1400175"/>
          </a:xfrm>
          <a:prstGeom prst="rect">
            <a:avLst/>
          </a:prstGeom>
        </p:spPr>
      </p:pic>
      <p:sp>
        <p:nvSpPr>
          <p:cNvPr id="11" name="Arrow: Right 10">
            <a:extLst>
              <a:ext uri="{FF2B5EF4-FFF2-40B4-BE49-F238E27FC236}">
                <a16:creationId xmlns:a16="http://schemas.microsoft.com/office/drawing/2014/main" id="{068B524E-4F8C-4946-8A40-F9EA2590E2D7}"/>
              </a:ext>
            </a:extLst>
          </p:cNvPr>
          <p:cNvSpPr/>
          <p:nvPr/>
        </p:nvSpPr>
        <p:spPr>
          <a:xfrm rot="2837196">
            <a:off x="2168322" y="2742586"/>
            <a:ext cx="1503269" cy="6789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705357E-A940-4128-868F-E493C913DB67}"/>
              </a:ext>
            </a:extLst>
          </p:cNvPr>
          <p:cNvSpPr/>
          <p:nvPr/>
        </p:nvSpPr>
        <p:spPr>
          <a:xfrm>
            <a:off x="1757487" y="1991745"/>
            <a:ext cx="785298" cy="627530"/>
          </a:xfrm>
          <a:prstGeom prst="ellipse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0722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15000">
        <p:circle/>
      </p:transition>
    </mc:Choice>
    <mc:Fallback>
      <p:transition spd="slow" advTm="15000">
        <p:circl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77004A0-AD40-4190-A937-E7282BF77A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506"/>
          <a:stretch/>
        </p:blipFill>
        <p:spPr>
          <a:xfrm>
            <a:off x="0" y="860610"/>
            <a:ext cx="12192000" cy="550433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83F9492-EE37-448A-9CE4-D034206B7999}"/>
              </a:ext>
            </a:extLst>
          </p:cNvPr>
          <p:cNvSpPr txBox="1"/>
          <p:nvPr/>
        </p:nvSpPr>
        <p:spPr>
          <a:xfrm>
            <a:off x="4153491" y="1056547"/>
            <a:ext cx="2513078" cy="55399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000" dirty="0"/>
              <a:t>My Account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53161A-50A2-4080-B1F1-E02B9019A99A}"/>
              </a:ext>
            </a:extLst>
          </p:cNvPr>
          <p:cNvSpPr txBox="1"/>
          <p:nvPr/>
        </p:nvSpPr>
        <p:spPr>
          <a:xfrm>
            <a:off x="7559250" y="3189544"/>
            <a:ext cx="4369761" cy="28931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/>
              <a:t>My Account </a:t>
            </a:r>
            <a:r>
              <a:rPr lang="en-US" sz="2600" dirty="0"/>
              <a:t>contains various notification settings, which enable you to be notified (any number of ways) anytime your listings are accessed. </a:t>
            </a:r>
            <a:r>
              <a:rPr lang="en-US" sz="2600" b="1" dirty="0"/>
              <a:t>Set these notifications up based on your personal preferences</a:t>
            </a:r>
            <a:r>
              <a:rPr lang="en-US" sz="2600" dirty="0"/>
              <a:t>!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3D606DFB-02ED-430A-B111-7155EA53003A}"/>
              </a:ext>
            </a:extLst>
          </p:cNvPr>
          <p:cNvSpPr/>
          <p:nvPr/>
        </p:nvSpPr>
        <p:spPr>
          <a:xfrm rot="8820394">
            <a:off x="6779142" y="1687699"/>
            <a:ext cx="2543601" cy="7614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260D6F0-8EC6-4C52-930E-F8461182344C}"/>
              </a:ext>
            </a:extLst>
          </p:cNvPr>
          <p:cNvGrpSpPr/>
          <p:nvPr/>
        </p:nvGrpSpPr>
        <p:grpSpPr>
          <a:xfrm>
            <a:off x="8625274" y="544045"/>
            <a:ext cx="2938971" cy="2133000"/>
            <a:chOff x="5982226" y="431496"/>
            <a:chExt cx="3581396" cy="25497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5DBE29D-71DF-4111-9693-3C977679E1E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84743" t="9452" b="70266"/>
            <a:stretch/>
          </p:blipFill>
          <p:spPr>
            <a:xfrm>
              <a:off x="6025020" y="431496"/>
              <a:ext cx="3538602" cy="2549700"/>
            </a:xfrm>
            <a:prstGeom prst="rect">
              <a:avLst/>
            </a:prstGeom>
            <a:ln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0D7BA12B-20D1-417F-86A2-5D7F57EDFDF6}"/>
                </a:ext>
              </a:extLst>
            </p:cNvPr>
            <p:cNvSpPr/>
            <p:nvPr/>
          </p:nvSpPr>
          <p:spPr>
            <a:xfrm>
              <a:off x="5982226" y="1286561"/>
              <a:ext cx="1494516" cy="713983"/>
            </a:xfrm>
            <a:prstGeom prst="ellipse">
              <a:avLst/>
            </a:prstGeom>
            <a:noFill/>
            <a:ln w="635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196688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15000">
        <p:circle/>
      </p:transition>
    </mc:Choice>
    <mc:Fallback>
      <p:transition spd="slow" advTm="15000">
        <p:circl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8BF1238-6893-4EDF-9364-D9B16B79B8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8521"/>
            <a:ext cx="12192000" cy="503075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8B7D844-20E3-4F70-8AC0-9EF9AA09708D}"/>
              </a:ext>
            </a:extLst>
          </p:cNvPr>
          <p:cNvSpPr txBox="1"/>
          <p:nvPr/>
        </p:nvSpPr>
        <p:spPr>
          <a:xfrm>
            <a:off x="6751530" y="1824957"/>
            <a:ext cx="5253316" cy="452431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endParaRPr lang="en-US" sz="2400" b="1" dirty="0"/>
          </a:p>
          <a:p>
            <a:pPr algn="ctr"/>
            <a:r>
              <a:rPr lang="en-US" sz="2400" b="1" dirty="0"/>
              <a:t>My Listings </a:t>
            </a:r>
            <a:r>
              <a:rPr lang="en-US" sz="2400" dirty="0"/>
              <a:t>allows you to easily accomplish several different </a:t>
            </a:r>
            <a:r>
              <a:rPr lang="en-US" sz="2400" b="1" dirty="0"/>
              <a:t>tasks that</a:t>
            </a:r>
            <a:br>
              <a:rPr lang="en-US" sz="2400" b="1" dirty="0"/>
            </a:br>
            <a:r>
              <a:rPr lang="en-US" sz="2400" b="1" dirty="0"/>
              <a:t>can help you market your listings</a:t>
            </a:r>
            <a:r>
              <a:rPr lang="en-US" sz="2400" dirty="0"/>
              <a:t>! These include:</a:t>
            </a:r>
          </a:p>
          <a:p>
            <a:pPr algn="ctr"/>
            <a:endParaRPr lang="en-US" sz="2400" dirty="0"/>
          </a:p>
          <a:p>
            <a:pPr algn="ctr"/>
            <a:r>
              <a:rPr lang="en-US" sz="2400" b="1" dirty="0"/>
              <a:t>1) Access a URL </a:t>
            </a:r>
            <a:r>
              <a:rPr lang="en-US" sz="2400" dirty="0"/>
              <a:t>for any of your listings on MoveInMichigan.com. You can quickly “copy and paste” this URL into an e-mail, text message, etc. that you share</a:t>
            </a:r>
            <a:br>
              <a:rPr lang="en-US" sz="2400" dirty="0"/>
            </a:br>
            <a:r>
              <a:rPr lang="en-US" sz="2400" dirty="0"/>
              <a:t>with others in marketing the listing.</a:t>
            </a:r>
          </a:p>
          <a:p>
            <a:pPr algn="ctr"/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314BA09B-B64A-4ECE-AC81-620F5A976E1E}"/>
              </a:ext>
            </a:extLst>
          </p:cNvPr>
          <p:cNvSpPr/>
          <p:nvPr/>
        </p:nvSpPr>
        <p:spPr>
          <a:xfrm rot="5400000">
            <a:off x="4925734" y="1804185"/>
            <a:ext cx="1356242" cy="6789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1D4B46C-77DB-4EDB-837B-A46D77B234AF}"/>
              </a:ext>
            </a:extLst>
          </p:cNvPr>
          <p:cNvSpPr/>
          <p:nvPr/>
        </p:nvSpPr>
        <p:spPr>
          <a:xfrm>
            <a:off x="0" y="2043955"/>
            <a:ext cx="866119" cy="340658"/>
          </a:xfrm>
          <a:prstGeom prst="ellipse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4DF5686D-6730-4C9E-8196-6607ABD27DC8}"/>
              </a:ext>
            </a:extLst>
          </p:cNvPr>
          <p:cNvSpPr/>
          <p:nvPr/>
        </p:nvSpPr>
        <p:spPr>
          <a:xfrm rot="9376782">
            <a:off x="772629" y="1625822"/>
            <a:ext cx="1277454" cy="6789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E6BE173-3A3B-49C0-8212-61935C52D76E}"/>
              </a:ext>
            </a:extLst>
          </p:cNvPr>
          <p:cNvSpPr txBox="1"/>
          <p:nvPr/>
        </p:nvSpPr>
        <p:spPr>
          <a:xfrm>
            <a:off x="1674310" y="1332318"/>
            <a:ext cx="8843377" cy="55399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/>
              <a:t>Available Metrics Under the “My Listings” Menu Item</a:t>
            </a:r>
          </a:p>
        </p:txBody>
      </p:sp>
    </p:spTree>
    <p:extLst>
      <p:ext uri="{BB962C8B-B14F-4D97-AF65-F5344CB8AC3E}">
        <p14:creationId xmlns:p14="http://schemas.microsoft.com/office/powerpoint/2010/main" val="39454931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15000">
        <p:circle/>
      </p:transition>
    </mc:Choice>
    <mc:Fallback>
      <p:transition spd="slow" advTm="15000">
        <p:circl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8BF1238-6893-4EDF-9364-D9B16B79B8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8521"/>
            <a:ext cx="12192000" cy="553947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8B7D844-20E3-4F70-8AC0-9EF9AA09708D}"/>
              </a:ext>
            </a:extLst>
          </p:cNvPr>
          <p:cNvSpPr txBox="1"/>
          <p:nvPr/>
        </p:nvSpPr>
        <p:spPr>
          <a:xfrm>
            <a:off x="1779610" y="1801906"/>
            <a:ext cx="5712604" cy="34163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endParaRPr lang="en-US" sz="2400" dirty="0"/>
          </a:p>
          <a:p>
            <a:pPr algn="ctr"/>
            <a:r>
              <a:rPr lang="en-US" sz="2400" b="1" dirty="0"/>
              <a:t>2) Provide prospects </a:t>
            </a:r>
            <a:r>
              <a:rPr lang="en-US" sz="2400" dirty="0"/>
              <a:t>with a </a:t>
            </a:r>
            <a:r>
              <a:rPr lang="en-US" sz="2400" b="1" dirty="0"/>
              <a:t>dedicated phone number</a:t>
            </a:r>
            <a:r>
              <a:rPr lang="en-US" sz="2400" dirty="0"/>
              <a:t> and an </a:t>
            </a:r>
            <a:r>
              <a:rPr lang="en-US" sz="2400" b="1" dirty="0"/>
              <a:t>MLS number</a:t>
            </a:r>
            <a:r>
              <a:rPr lang="en-US" sz="2400" dirty="0"/>
              <a:t>. These can be published in marketing materials (i.e. listing flyers, listing advertisements, signs, etc.) and provided to potential buyers so they can request additional</a:t>
            </a:r>
            <a:br>
              <a:rPr lang="en-US" sz="2400" dirty="0"/>
            </a:br>
            <a:r>
              <a:rPr lang="en-US" sz="2400" dirty="0"/>
              <a:t>listing details </a:t>
            </a:r>
            <a:r>
              <a:rPr lang="en-US" sz="2400" b="1" dirty="0"/>
              <a:t>via text</a:t>
            </a:r>
            <a:r>
              <a:rPr lang="en-US" sz="2400" dirty="0"/>
              <a:t>!</a:t>
            </a:r>
          </a:p>
          <a:p>
            <a:pPr algn="ctr"/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115EEAF3-6384-4D17-B55C-E8AB6D5626E9}"/>
              </a:ext>
            </a:extLst>
          </p:cNvPr>
          <p:cNvSpPr/>
          <p:nvPr/>
        </p:nvSpPr>
        <p:spPr>
          <a:xfrm rot="5400000">
            <a:off x="7487427" y="1812045"/>
            <a:ext cx="1356242" cy="6789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215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15000">
        <p:circle/>
      </p:transition>
    </mc:Choice>
    <mc:Fallback>
      <p:transition spd="slow" advTm="15000">
        <p:circl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8BF1238-6893-4EDF-9364-D9B16B79B8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8521"/>
            <a:ext cx="12192000" cy="529766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8B7D844-20E3-4F70-8AC0-9EF9AA09708D}"/>
              </a:ext>
            </a:extLst>
          </p:cNvPr>
          <p:cNvSpPr txBox="1"/>
          <p:nvPr/>
        </p:nvSpPr>
        <p:spPr>
          <a:xfrm>
            <a:off x="1684133" y="1521943"/>
            <a:ext cx="7440461" cy="26776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endParaRPr lang="en-US" sz="2400" b="1" dirty="0"/>
          </a:p>
          <a:p>
            <a:pPr algn="ctr"/>
            <a:r>
              <a:rPr lang="en-US" sz="2400" b="1" dirty="0"/>
              <a:t>3) Generate a Quick Response (QR) Code</a:t>
            </a:r>
            <a:r>
              <a:rPr lang="en-US" sz="2400" dirty="0"/>
              <a:t> (sample shown below) for your listing. Include this in your marketing materials (i.e. listing flyers, listing advertisements, etc.) to enable prospects to easily scan the code with a smartphone to </a:t>
            </a:r>
            <a:r>
              <a:rPr lang="en-US" sz="2400" b="1" dirty="0"/>
              <a:t>obtain additional listing details</a:t>
            </a:r>
            <a:r>
              <a:rPr lang="en-US" sz="2400" dirty="0"/>
              <a:t>!</a:t>
            </a:r>
          </a:p>
          <a:p>
            <a:pPr algn="ctr"/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DC48C5A-EA76-4D41-A6FC-B819C0CF727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380185" y="3967351"/>
            <a:ext cx="2158209" cy="238790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Arrow: Right 9">
            <a:extLst>
              <a:ext uri="{FF2B5EF4-FFF2-40B4-BE49-F238E27FC236}">
                <a16:creationId xmlns:a16="http://schemas.microsoft.com/office/drawing/2014/main" id="{DAC9CFA2-4BE8-4099-BE6C-2A60E7861DED}"/>
              </a:ext>
            </a:extLst>
          </p:cNvPr>
          <p:cNvSpPr/>
          <p:nvPr/>
        </p:nvSpPr>
        <p:spPr>
          <a:xfrm rot="5400000">
            <a:off x="9301208" y="1843166"/>
            <a:ext cx="1356242" cy="6789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6E7E1426-2CE9-4F44-AE2E-B89651AE7079}"/>
              </a:ext>
            </a:extLst>
          </p:cNvPr>
          <p:cNvSpPr/>
          <p:nvPr/>
        </p:nvSpPr>
        <p:spPr>
          <a:xfrm rot="10800000">
            <a:off x="6364940" y="5359881"/>
            <a:ext cx="3295211" cy="6789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7372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15000">
        <p:circle/>
      </p:transition>
    </mc:Choice>
    <mc:Fallback>
      <p:transition spd="slow" advTm="15000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A9A7893-516B-4859-A66D-96223A9BD8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865"/>
            <a:ext cx="12192000" cy="673313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DA4A1EC-D668-4EA8-A422-41E21A30D957}"/>
              </a:ext>
            </a:extLst>
          </p:cNvPr>
          <p:cNvSpPr txBox="1"/>
          <p:nvPr/>
        </p:nvSpPr>
        <p:spPr>
          <a:xfrm>
            <a:off x="824753" y="2724922"/>
            <a:ext cx="10542493" cy="246221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en-US" sz="2600" i="1" dirty="0">
                <a:solidFill>
                  <a:schemeClr val="accent5">
                    <a:lumMod val="75000"/>
                  </a:schemeClr>
                </a:solidFill>
              </a:rPr>
              <a:t>August, 2017</a:t>
            </a:r>
          </a:p>
          <a:p>
            <a:pPr algn="ctr"/>
            <a:endParaRPr lang="en-US" sz="28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Preview the ListTrac functions, features, and applications for your marketing efforts here…</a:t>
            </a:r>
          </a:p>
          <a:p>
            <a:pPr algn="ctr"/>
            <a:endParaRPr lang="en-US" sz="28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B092CD9-266C-475D-B8FE-5655FF08EBA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20587601">
            <a:off x="-450446" y="973934"/>
            <a:ext cx="4849987" cy="3797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3953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15000">
        <p:circle/>
      </p:transition>
    </mc:Choice>
    <mc:Fallback>
      <p:transition spd="slow" advTm="15000">
        <p:circl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6310910-56EE-447B-9BA5-2068C7B25D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95369"/>
            <a:ext cx="12192000" cy="524345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8B7D844-20E3-4F70-8AC0-9EF9AA09708D}"/>
              </a:ext>
            </a:extLst>
          </p:cNvPr>
          <p:cNvSpPr txBox="1"/>
          <p:nvPr/>
        </p:nvSpPr>
        <p:spPr>
          <a:xfrm>
            <a:off x="7530353" y="1483620"/>
            <a:ext cx="3886998" cy="415498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endParaRPr lang="en-US" sz="2400" dirty="0"/>
          </a:p>
          <a:p>
            <a:pPr algn="ctr"/>
            <a:r>
              <a:rPr lang="en-US" sz="2400" b="1" dirty="0"/>
              <a:t>4) View Stats </a:t>
            </a:r>
            <a:r>
              <a:rPr lang="en-US" sz="2400" dirty="0"/>
              <a:t>for your listing(s). </a:t>
            </a:r>
            <a:r>
              <a:rPr lang="en-US" sz="2400" b="1" dirty="0"/>
              <a:t>Access Internet traffic</a:t>
            </a:r>
            <a:r>
              <a:rPr lang="en-US" sz="2400" dirty="0"/>
              <a:t> being generated on your listings and </a:t>
            </a:r>
            <a:r>
              <a:rPr lang="en-US" sz="2400" b="1" dirty="0"/>
              <a:t>share these numbers with your sellers!</a:t>
            </a:r>
          </a:p>
          <a:p>
            <a:pPr algn="ctr"/>
            <a:endParaRPr lang="en-US" sz="2400" b="1" dirty="0"/>
          </a:p>
          <a:p>
            <a:pPr algn="ctr"/>
            <a:r>
              <a:rPr lang="en-US" sz="2400" b="1" dirty="0"/>
              <a:t>Keep them informed about your Internet-marketing efforts and their results.</a:t>
            </a:r>
          </a:p>
          <a:p>
            <a:pPr algn="ctr"/>
            <a:endParaRPr lang="en-US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1D819C1A-624F-43EB-A947-82A76CF65C22}"/>
              </a:ext>
            </a:extLst>
          </p:cNvPr>
          <p:cNvSpPr/>
          <p:nvPr/>
        </p:nvSpPr>
        <p:spPr>
          <a:xfrm rot="5400000">
            <a:off x="2623241" y="1434006"/>
            <a:ext cx="1356242" cy="6789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75F8BBC3-E99A-4A21-B6F6-795CDB33672E}"/>
              </a:ext>
            </a:extLst>
          </p:cNvPr>
          <p:cNvSpPr/>
          <p:nvPr/>
        </p:nvSpPr>
        <p:spPr>
          <a:xfrm rot="5400000">
            <a:off x="5267829" y="1434006"/>
            <a:ext cx="1356242" cy="6789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E5333C42-CB6D-4107-80FD-24A5C0283F28}"/>
              </a:ext>
            </a:extLst>
          </p:cNvPr>
          <p:cNvSpPr/>
          <p:nvPr/>
        </p:nvSpPr>
        <p:spPr>
          <a:xfrm rot="5400000">
            <a:off x="2682713" y="3605168"/>
            <a:ext cx="881053" cy="6789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D9DD514-18E9-4203-8541-D125DB7F0887}"/>
              </a:ext>
            </a:extLst>
          </p:cNvPr>
          <p:cNvSpPr/>
          <p:nvPr/>
        </p:nvSpPr>
        <p:spPr>
          <a:xfrm>
            <a:off x="2671480" y="2451611"/>
            <a:ext cx="1220375" cy="901130"/>
          </a:xfrm>
          <a:prstGeom prst="ellipse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7418A14-A469-4E54-8686-1650C10FC098}"/>
              </a:ext>
            </a:extLst>
          </p:cNvPr>
          <p:cNvSpPr/>
          <p:nvPr/>
        </p:nvSpPr>
        <p:spPr>
          <a:xfrm>
            <a:off x="5349581" y="2451611"/>
            <a:ext cx="1220375" cy="901130"/>
          </a:xfrm>
          <a:prstGeom prst="ellipse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2133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15000">
        <p:circle/>
      </p:transition>
    </mc:Choice>
    <mc:Fallback>
      <p:transition spd="slow" advTm="15000">
        <p:circl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6310910-56EE-447B-9BA5-2068C7B25D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95369"/>
            <a:ext cx="12192000" cy="524345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8B7D844-20E3-4F70-8AC0-9EF9AA09708D}"/>
              </a:ext>
            </a:extLst>
          </p:cNvPr>
          <p:cNvSpPr txBox="1"/>
          <p:nvPr/>
        </p:nvSpPr>
        <p:spPr>
          <a:xfrm>
            <a:off x="7960659" y="1878561"/>
            <a:ext cx="3886998" cy="34163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endParaRPr lang="en-US" sz="2400" b="1" dirty="0"/>
          </a:p>
          <a:p>
            <a:pPr algn="ctr"/>
            <a:r>
              <a:rPr lang="en-US" sz="2400" b="1" dirty="0"/>
              <a:t>5) Send a weekly report</a:t>
            </a:r>
            <a:r>
              <a:rPr lang="en-US" sz="2400" dirty="0"/>
              <a:t> </a:t>
            </a:r>
            <a:r>
              <a:rPr lang="en-US" sz="2400"/>
              <a:t>of your listing </a:t>
            </a:r>
            <a:r>
              <a:rPr lang="en-US" sz="2400" dirty="0"/>
              <a:t>traffic to</a:t>
            </a:r>
          </a:p>
          <a:p>
            <a:pPr algn="ctr"/>
            <a:r>
              <a:rPr lang="en-US" sz="2400" dirty="0"/>
              <a:t>your seller!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Note: Each of your listings appear in </a:t>
            </a:r>
            <a:r>
              <a:rPr lang="en-US" sz="2400" dirty="0" err="1"/>
              <a:t>ListTrac</a:t>
            </a:r>
            <a:r>
              <a:rPr lang="en-US" sz="2400" dirty="0"/>
              <a:t> at the far left of this screen.</a:t>
            </a:r>
          </a:p>
          <a:p>
            <a:pPr algn="ctr"/>
            <a:endParaRPr lang="en-US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26D64A-6D7F-4260-959B-B183E6DD9F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4471" y="154033"/>
            <a:ext cx="3818964" cy="659639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50C63C23-DC0B-45B0-8FB9-14B27C5E2FD9}"/>
              </a:ext>
            </a:extLst>
          </p:cNvPr>
          <p:cNvSpPr/>
          <p:nvPr/>
        </p:nvSpPr>
        <p:spPr>
          <a:xfrm>
            <a:off x="3377607" y="2133600"/>
            <a:ext cx="513077" cy="453043"/>
          </a:xfrm>
          <a:prstGeom prst="ellipse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1D819C1A-624F-43EB-A947-82A76CF65C22}"/>
              </a:ext>
            </a:extLst>
          </p:cNvPr>
          <p:cNvSpPr/>
          <p:nvPr/>
        </p:nvSpPr>
        <p:spPr>
          <a:xfrm rot="5400000">
            <a:off x="2956024" y="1022406"/>
            <a:ext cx="1356242" cy="6789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F7CA892-55D4-4178-8429-75B549C712B6}"/>
              </a:ext>
            </a:extLst>
          </p:cNvPr>
          <p:cNvSpPr/>
          <p:nvPr/>
        </p:nvSpPr>
        <p:spPr>
          <a:xfrm>
            <a:off x="0" y="2133600"/>
            <a:ext cx="1326776" cy="4205226"/>
          </a:xfrm>
          <a:prstGeom prst="ellipse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02612ECE-CA9B-43AE-BEED-6A5A35BF7C4A}"/>
              </a:ext>
            </a:extLst>
          </p:cNvPr>
          <p:cNvSpPr/>
          <p:nvPr/>
        </p:nvSpPr>
        <p:spPr>
          <a:xfrm rot="5400000">
            <a:off x="-47311" y="1115995"/>
            <a:ext cx="1356242" cy="6789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1E4357A4-70AD-485E-B1F6-6841E5817707}"/>
              </a:ext>
            </a:extLst>
          </p:cNvPr>
          <p:cNvSpPr/>
          <p:nvPr/>
        </p:nvSpPr>
        <p:spPr>
          <a:xfrm>
            <a:off x="2588229" y="2981347"/>
            <a:ext cx="1356242" cy="6789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2900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15000">
        <p:circle/>
      </p:transition>
    </mc:Choice>
    <mc:Fallback>
      <p:transition spd="slow" advTm="15000">
        <p:circl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E476C5F-10A0-4B39-9466-BAFF2F57A4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32677"/>
            <a:ext cx="12192000" cy="498154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8B7D844-20E3-4F70-8AC0-9EF9AA09708D}"/>
              </a:ext>
            </a:extLst>
          </p:cNvPr>
          <p:cNvSpPr txBox="1"/>
          <p:nvPr/>
        </p:nvSpPr>
        <p:spPr>
          <a:xfrm>
            <a:off x="4693580" y="2484619"/>
            <a:ext cx="3886998" cy="30469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endParaRPr lang="en-US" sz="2400" b="1" dirty="0"/>
          </a:p>
          <a:p>
            <a:pPr algn="ctr"/>
            <a:r>
              <a:rPr lang="en-US" sz="2400" b="1" dirty="0"/>
              <a:t>6) Compare traffic on your listing </a:t>
            </a:r>
            <a:r>
              <a:rPr lang="en-US" sz="2400" dirty="0"/>
              <a:t>to traffic on similar homes (and more) – and know how your listing traffic compares to that of competing listings!</a:t>
            </a:r>
          </a:p>
          <a:p>
            <a:pPr algn="ctr"/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1D819C1A-624F-43EB-A947-82A76CF65C22}"/>
              </a:ext>
            </a:extLst>
          </p:cNvPr>
          <p:cNvSpPr/>
          <p:nvPr/>
        </p:nvSpPr>
        <p:spPr>
          <a:xfrm rot="5400000">
            <a:off x="5958958" y="860956"/>
            <a:ext cx="1356242" cy="6789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1498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15000">
        <p:circle/>
      </p:transition>
    </mc:Choice>
    <mc:Fallback>
      <p:transition spd="slow" advTm="15000">
        <p:circl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7549BA4-D16E-4653-9D80-DC4F987161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3271"/>
            <a:ext cx="12192000" cy="442904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8B7D844-20E3-4F70-8AC0-9EF9AA09708D}"/>
              </a:ext>
            </a:extLst>
          </p:cNvPr>
          <p:cNvSpPr txBox="1"/>
          <p:nvPr/>
        </p:nvSpPr>
        <p:spPr>
          <a:xfrm>
            <a:off x="3963314" y="3370730"/>
            <a:ext cx="5253316" cy="193899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endParaRPr lang="en-US" sz="2400" b="1" dirty="0"/>
          </a:p>
          <a:p>
            <a:pPr algn="ctr"/>
            <a:r>
              <a:rPr lang="en-US" sz="2400" b="1" dirty="0"/>
              <a:t>And, last but not least, My Reports </a:t>
            </a:r>
            <a:r>
              <a:rPr lang="en-US" sz="2400" dirty="0"/>
              <a:t>enables you to access any reports you have sent to your clients. </a:t>
            </a:r>
          </a:p>
          <a:p>
            <a:pPr algn="ctr"/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E6BE173-3A3B-49C0-8212-61935C52D76E}"/>
              </a:ext>
            </a:extLst>
          </p:cNvPr>
          <p:cNvSpPr txBox="1"/>
          <p:nvPr/>
        </p:nvSpPr>
        <p:spPr>
          <a:xfrm>
            <a:off x="1674310" y="1332318"/>
            <a:ext cx="8843377" cy="55399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/>
              <a:t>“My Reports” Options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EE0DAB1-2CFF-4348-AC42-1FA16D42B038}"/>
              </a:ext>
            </a:extLst>
          </p:cNvPr>
          <p:cNvSpPr/>
          <p:nvPr/>
        </p:nvSpPr>
        <p:spPr>
          <a:xfrm>
            <a:off x="0" y="3065930"/>
            <a:ext cx="968188" cy="304800"/>
          </a:xfrm>
          <a:prstGeom prst="ellipse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8312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15000">
        <p:circle/>
      </p:transition>
    </mc:Choice>
    <mc:Fallback>
      <p:transition spd="slow" advTm="15000">
        <p:circl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A9A7893-516B-4859-A66D-96223A9BD8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865"/>
            <a:ext cx="12192000" cy="673313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DA4A1EC-D668-4EA8-A422-41E21A30D957}"/>
              </a:ext>
            </a:extLst>
          </p:cNvPr>
          <p:cNvSpPr txBox="1"/>
          <p:nvPr/>
        </p:nvSpPr>
        <p:spPr>
          <a:xfrm>
            <a:off x="824753" y="2204969"/>
            <a:ext cx="10542493" cy="40010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en-US" sz="2600" i="1" dirty="0">
                <a:solidFill>
                  <a:schemeClr val="accent5">
                    <a:lumMod val="75000"/>
                  </a:schemeClr>
                </a:solidFill>
              </a:rPr>
              <a:t>August, 2017</a:t>
            </a:r>
          </a:p>
          <a:p>
            <a:pPr algn="ctr"/>
            <a:endParaRPr lang="en-US" sz="2800" b="1" dirty="0"/>
          </a:p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</a:t>
            </a:r>
            <a:r>
              <a:rPr lang="en-US" sz="3400" b="1" dirty="0"/>
              <a:t>Allow </a:t>
            </a:r>
            <a:r>
              <a:rPr lang="en-US" sz="3400" b="1" dirty="0" err="1"/>
              <a:t>ListTrac</a:t>
            </a:r>
            <a:r>
              <a:rPr lang="en-US" sz="3400" b="1" dirty="0"/>
              <a:t> to keep you and your</a:t>
            </a:r>
            <a:br>
              <a:rPr lang="en-US" sz="3400" b="1" dirty="0"/>
            </a:br>
            <a:r>
              <a:rPr lang="en-US" sz="3400" b="1" dirty="0"/>
              <a:t>			clients in-the-know regarding how</a:t>
            </a:r>
            <a:br>
              <a:rPr lang="en-US" sz="3400" b="1" dirty="0"/>
            </a:br>
            <a:r>
              <a:rPr lang="en-US" sz="3400" b="1" dirty="0"/>
              <a:t>			your listings are performing on the</a:t>
            </a:r>
            <a:br>
              <a:rPr lang="en-US" sz="3400" b="1" dirty="0"/>
            </a:br>
            <a:r>
              <a:rPr lang="en-US" sz="3400" b="1" dirty="0"/>
              <a:t>			Internet. </a:t>
            </a:r>
            <a:r>
              <a:rPr lang="en-US" sz="3400" b="1" dirty="0">
                <a:solidFill>
                  <a:schemeClr val="accent2">
                    <a:lumMod val="75000"/>
                  </a:schemeClr>
                </a:solidFill>
              </a:rPr>
              <a:t>Access </a:t>
            </a:r>
            <a:r>
              <a:rPr lang="en-US" sz="3400" b="1" dirty="0" err="1">
                <a:solidFill>
                  <a:schemeClr val="accent2">
                    <a:lumMod val="75000"/>
                  </a:schemeClr>
                </a:solidFill>
              </a:rPr>
              <a:t>ListTrac</a:t>
            </a:r>
            <a:r>
              <a:rPr lang="en-US" sz="3400" b="1" dirty="0">
                <a:solidFill>
                  <a:schemeClr val="accent2">
                    <a:lumMod val="75000"/>
                  </a:schemeClr>
                </a:solidFill>
              </a:rPr>
              <a:t> now from</a:t>
            </a:r>
          </a:p>
          <a:p>
            <a:r>
              <a:rPr lang="en-US" sz="3400" b="1" dirty="0">
                <a:solidFill>
                  <a:schemeClr val="accent2">
                    <a:lumMod val="75000"/>
                  </a:schemeClr>
                </a:solidFill>
              </a:rPr>
              <a:t>			the Realcomp Login Dashboard!</a:t>
            </a:r>
          </a:p>
          <a:p>
            <a:endParaRPr lang="en-US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EAEE29-9813-4F72-8BDE-45AD1B04A9D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132" t="54952" r="56103" b="28226"/>
          <a:stretch/>
        </p:blipFill>
        <p:spPr>
          <a:xfrm>
            <a:off x="1380565" y="3191824"/>
            <a:ext cx="1775013" cy="239240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67683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15000">
        <p:circle/>
      </p:transition>
    </mc:Choice>
    <mc:Fallback>
      <p:transition spd="slow" advTm="15000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3000">
              <a:srgbClr val="E8EEF8"/>
            </a:gs>
            <a:gs pos="0">
              <a:schemeClr val="accent1">
                <a:lumMod val="5000"/>
                <a:lumOff val="95000"/>
              </a:schemeClr>
            </a:gs>
            <a:gs pos="9100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7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DFF7772-465F-4147-A383-C6CC2FA64F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24269"/>
            <a:ext cx="12192000" cy="440946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42432F0-D077-4C78-A2A8-DE1E525A15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4865"/>
            <a:ext cx="12192000" cy="660826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DA4A1EC-D668-4EA8-A422-41E21A30D957}"/>
              </a:ext>
            </a:extLst>
          </p:cNvPr>
          <p:cNvSpPr txBox="1"/>
          <p:nvPr/>
        </p:nvSpPr>
        <p:spPr>
          <a:xfrm>
            <a:off x="5764431" y="1474451"/>
            <a:ext cx="6153105" cy="424731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000" dirty="0"/>
              <a:t>Access </a:t>
            </a:r>
            <a:r>
              <a:rPr lang="en-US" sz="3000" b="1" dirty="0" err="1"/>
              <a:t>ListTrac</a:t>
            </a:r>
            <a:r>
              <a:rPr lang="en-US" sz="3000" dirty="0"/>
              <a:t> from the Realcomp Login Dashboard icon (circled below).</a:t>
            </a:r>
          </a:p>
          <a:p>
            <a:pPr algn="ctr"/>
            <a:endParaRPr lang="en-US" sz="3000" dirty="0"/>
          </a:p>
          <a:p>
            <a:pPr algn="ctr"/>
            <a:r>
              <a:rPr lang="en-US" sz="3000" b="1" dirty="0"/>
              <a:t>Brokers</a:t>
            </a:r>
            <a:r>
              <a:rPr lang="en-US" sz="3000" dirty="0"/>
              <a:t> can access </a:t>
            </a:r>
            <a:r>
              <a:rPr lang="en-US" sz="3000" dirty="0" err="1"/>
              <a:t>ListTrac</a:t>
            </a:r>
            <a:r>
              <a:rPr lang="en-US" sz="3000" dirty="0"/>
              <a:t> metrics for your entire brokerage (by office </a:t>
            </a:r>
            <a:br>
              <a:rPr lang="en-US" sz="3000" dirty="0"/>
            </a:br>
            <a:r>
              <a:rPr lang="en-US" sz="3000" dirty="0"/>
              <a:t>and/or by agent).</a:t>
            </a:r>
          </a:p>
          <a:p>
            <a:pPr algn="ctr"/>
            <a:endParaRPr lang="en-US" sz="3000" dirty="0"/>
          </a:p>
          <a:p>
            <a:pPr algn="ctr"/>
            <a:r>
              <a:rPr lang="en-US" sz="3000" b="1" dirty="0"/>
              <a:t>Agents</a:t>
            </a:r>
            <a:r>
              <a:rPr lang="en-US" sz="3000" dirty="0"/>
              <a:t> can access </a:t>
            </a:r>
            <a:r>
              <a:rPr lang="en-US" sz="3000" dirty="0" err="1"/>
              <a:t>ListTrac</a:t>
            </a:r>
            <a:r>
              <a:rPr lang="en-US" sz="3000" dirty="0"/>
              <a:t> metrics</a:t>
            </a:r>
            <a:br>
              <a:rPr lang="en-US" sz="3000" dirty="0"/>
            </a:br>
            <a:r>
              <a:rPr lang="en-US" sz="3000" dirty="0"/>
              <a:t>for your personal listings.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AF6B784-20E0-44C8-AD15-CE2D237AEEED}"/>
              </a:ext>
            </a:extLst>
          </p:cNvPr>
          <p:cNvSpPr/>
          <p:nvPr/>
        </p:nvSpPr>
        <p:spPr>
          <a:xfrm>
            <a:off x="4186641" y="3657600"/>
            <a:ext cx="1362637" cy="1255059"/>
          </a:xfrm>
          <a:prstGeom prst="ellipse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C6B66C04-CCAF-4C16-BBA4-46B8DCB6842F}"/>
              </a:ext>
            </a:extLst>
          </p:cNvPr>
          <p:cNvSpPr/>
          <p:nvPr/>
        </p:nvSpPr>
        <p:spPr>
          <a:xfrm>
            <a:off x="2931706" y="3657600"/>
            <a:ext cx="1667436" cy="12550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824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15000">
        <p:circle/>
      </p:transition>
    </mc:Choice>
    <mc:Fallback>
      <p:transition spd="slow" advTm="15000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A58B635-096B-49BC-93C7-4022421651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61064"/>
            <a:ext cx="12192000" cy="426374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8B7D844-20E3-4F70-8AC0-9EF9AA09708D}"/>
              </a:ext>
            </a:extLst>
          </p:cNvPr>
          <p:cNvSpPr txBox="1"/>
          <p:nvPr/>
        </p:nvSpPr>
        <p:spPr>
          <a:xfrm>
            <a:off x="266485" y="3008108"/>
            <a:ext cx="11659029" cy="230832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/>
              <a:t>ListTrac</a:t>
            </a:r>
            <a:r>
              <a:rPr lang="en-US" sz="2400" dirty="0"/>
              <a:t> provides you with listing metrics in the following categories:</a:t>
            </a:r>
          </a:p>
          <a:p>
            <a:pPr algn="ctr"/>
            <a:endParaRPr lang="en-US" sz="2400" dirty="0"/>
          </a:p>
          <a:p>
            <a:pPr algn="ctr"/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Views</a:t>
            </a:r>
            <a:r>
              <a:rPr lang="en-US" sz="2400" b="1" dirty="0"/>
              <a:t>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|</a:t>
            </a:r>
            <a:r>
              <a:rPr lang="en-US" sz="2400" b="1" dirty="0"/>
              <a:t> 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Markets</a:t>
            </a:r>
            <a:r>
              <a:rPr lang="en-US" sz="2400" b="1" dirty="0"/>
              <a:t>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|</a:t>
            </a:r>
            <a:r>
              <a:rPr lang="en-US" sz="2400" b="1" dirty="0"/>
              <a:t> 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Inquiries</a:t>
            </a:r>
            <a:r>
              <a:rPr lang="en-US" sz="2400" b="1" dirty="0"/>
              <a:t>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| 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Visitors</a:t>
            </a:r>
            <a:r>
              <a:rPr lang="en-US" sz="2400" b="1" dirty="0"/>
              <a:t>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|</a:t>
            </a:r>
            <a:r>
              <a:rPr lang="en-US" sz="2400" b="1" dirty="0"/>
              <a:t> 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Saved Listings</a:t>
            </a:r>
            <a:r>
              <a:rPr lang="en-US" sz="2400" b="1" dirty="0"/>
              <a:t>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|</a:t>
            </a:r>
            <a:r>
              <a:rPr lang="en-US" sz="2400" b="1" dirty="0"/>
              <a:t> 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Shares</a:t>
            </a:r>
            <a:r>
              <a:rPr lang="en-US" sz="2400" b="1" dirty="0"/>
              <a:t>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|</a:t>
            </a:r>
            <a:r>
              <a:rPr lang="en-US" sz="2400" b="1" dirty="0"/>
              <a:t> 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Inventory</a:t>
            </a:r>
            <a:r>
              <a:rPr lang="en-US" sz="2400" b="1" dirty="0"/>
              <a:t>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|</a:t>
            </a:r>
            <a:r>
              <a:rPr lang="en-US" sz="2400" b="1" dirty="0"/>
              <a:t> 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Active Reports</a:t>
            </a:r>
          </a:p>
          <a:p>
            <a:pPr algn="ctr"/>
            <a:endParaRPr lang="en-US" sz="2400" i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en-US" sz="2400" i="1" dirty="0">
                <a:solidFill>
                  <a:schemeClr val="accent1">
                    <a:lumMod val="50000"/>
                  </a:schemeClr>
                </a:solidFill>
              </a:rPr>
              <a:t>Additional details follow regarding these metrics.</a:t>
            </a:r>
          </a:p>
          <a:p>
            <a:pPr algn="ctr"/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2F8E11-E300-46E6-AA84-F62FDC9606A7}"/>
              </a:ext>
            </a:extLst>
          </p:cNvPr>
          <p:cNvSpPr txBox="1"/>
          <p:nvPr/>
        </p:nvSpPr>
        <p:spPr>
          <a:xfrm>
            <a:off x="1772922" y="1107066"/>
            <a:ext cx="8646153" cy="55399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/>
              <a:t>Available Metrics Under the “Dashboard” Menu Item</a:t>
            </a:r>
          </a:p>
        </p:txBody>
      </p:sp>
    </p:spTree>
    <p:extLst>
      <p:ext uri="{BB962C8B-B14F-4D97-AF65-F5344CB8AC3E}">
        <p14:creationId xmlns:p14="http://schemas.microsoft.com/office/powerpoint/2010/main" val="1976236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15000">
        <p:circle/>
      </p:transition>
    </mc:Choice>
    <mc:Fallback>
      <p:transition spd="slow" advTm="15000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7E127FB-F733-4DB1-AD92-394B7A593D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14" y="1651410"/>
            <a:ext cx="12192000" cy="426374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9FC9B6F-0DE7-4C1A-BA4C-678D9095B2A1}"/>
              </a:ext>
            </a:extLst>
          </p:cNvPr>
          <p:cNvSpPr txBox="1"/>
          <p:nvPr/>
        </p:nvSpPr>
        <p:spPr>
          <a:xfrm>
            <a:off x="3515915" y="2171508"/>
            <a:ext cx="2814019" cy="332398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/>
              <a:t>Views: </a:t>
            </a:r>
            <a:r>
              <a:rPr lang="en-US" sz="3000" dirty="0"/>
              <a:t>Shows the number of times your listings have been viewed through various websites.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F6CA131-CAD1-4BB7-A9B3-B7732CE1954F}"/>
              </a:ext>
            </a:extLst>
          </p:cNvPr>
          <p:cNvSpPr txBox="1"/>
          <p:nvPr/>
        </p:nvSpPr>
        <p:spPr>
          <a:xfrm>
            <a:off x="7446454" y="2199384"/>
            <a:ext cx="2809250" cy="28623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/>
              <a:t>Markets: </a:t>
            </a:r>
            <a:r>
              <a:rPr lang="en-US" sz="3000" dirty="0"/>
              <a:t>Shows the physical location of those who have viewed your listings.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48313B3-0BC6-4752-B565-1CC63B0ED9A4}"/>
              </a:ext>
            </a:extLst>
          </p:cNvPr>
          <p:cNvSpPr/>
          <p:nvPr/>
        </p:nvSpPr>
        <p:spPr>
          <a:xfrm>
            <a:off x="4655062" y="129794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1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081888F-14E6-402D-BD13-E5A0BA655213}"/>
              </a:ext>
            </a:extLst>
          </p:cNvPr>
          <p:cNvSpPr/>
          <p:nvPr/>
        </p:nvSpPr>
        <p:spPr>
          <a:xfrm>
            <a:off x="8583217" y="1345932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555123F-7579-4E59-B059-E279A40DC9F1}"/>
              </a:ext>
            </a:extLst>
          </p:cNvPr>
          <p:cNvSpPr txBox="1"/>
          <p:nvPr/>
        </p:nvSpPr>
        <p:spPr>
          <a:xfrm>
            <a:off x="328400" y="619218"/>
            <a:ext cx="11659029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Views</a:t>
            </a:r>
            <a:r>
              <a:rPr lang="en-US" sz="2400" dirty="0"/>
              <a:t>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|</a:t>
            </a:r>
            <a:r>
              <a:rPr lang="en-US" sz="2400" b="1" dirty="0"/>
              <a:t> 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Markets</a:t>
            </a:r>
            <a:r>
              <a:rPr lang="en-US" sz="2400" b="1" dirty="0"/>
              <a:t>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|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Visitors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|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Inquiries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|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Saved Listings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|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Shares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|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Inventory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|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Active Reports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233AB78-91E7-4AEB-A8DC-84EAA3481B4E}"/>
              </a:ext>
            </a:extLst>
          </p:cNvPr>
          <p:cNvSpPr txBox="1"/>
          <p:nvPr/>
        </p:nvSpPr>
        <p:spPr>
          <a:xfrm>
            <a:off x="441268" y="5741042"/>
            <a:ext cx="11325717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Note: “Views” obtained through the MLS are usually considered to be</a:t>
            </a:r>
            <a:b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from serious/committed buyers.</a:t>
            </a:r>
          </a:p>
        </p:txBody>
      </p:sp>
    </p:spTree>
    <p:extLst>
      <p:ext uri="{BB962C8B-B14F-4D97-AF65-F5344CB8AC3E}">
        <p14:creationId xmlns:p14="http://schemas.microsoft.com/office/powerpoint/2010/main" val="18342655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15000">
        <p:circle/>
      </p:transition>
    </mc:Choice>
    <mc:Fallback>
      <p:transition spd="slow" advTm="15000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F9374A5-D2D6-4731-BDE6-76D77F46A4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61064"/>
            <a:ext cx="12192000" cy="426374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A05BF26-74F5-4980-AD30-DCA6343F3287}"/>
              </a:ext>
            </a:extLst>
          </p:cNvPr>
          <p:cNvSpPr txBox="1"/>
          <p:nvPr/>
        </p:nvSpPr>
        <p:spPr>
          <a:xfrm>
            <a:off x="1673713" y="2694567"/>
            <a:ext cx="9926621" cy="29238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“Views” encompasses metrics obtained from the Zillow Network, the Realcomp MLS, Realcomp’s IDX data (via Broker &amp; Agent websites), and Homes.com.</a:t>
            </a:r>
          </a:p>
          <a:p>
            <a:pPr algn="ctr"/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Important Note: Realtor.com is only providing this data for a limited number of brokerages currently. If you would like to see your Realtor.com listing traffic, please contact</a:t>
            </a:r>
            <a:br>
              <a:rPr lang="en-US" sz="20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your Realtor.com representative and let them know that having this</a:t>
            </a:r>
            <a:br>
              <a:rPr lang="en-US" sz="20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capability through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</a:rPr>
              <a:t>ListTrac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 is important to you!</a:t>
            </a:r>
          </a:p>
          <a:p>
            <a:pPr algn="ctr"/>
            <a:endParaRPr lang="en-US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1D20236-AB43-43F5-A745-68087767251F}"/>
              </a:ext>
            </a:extLst>
          </p:cNvPr>
          <p:cNvSpPr txBox="1"/>
          <p:nvPr/>
        </p:nvSpPr>
        <p:spPr>
          <a:xfrm>
            <a:off x="328400" y="619218"/>
            <a:ext cx="11659029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Views</a:t>
            </a:r>
            <a:r>
              <a:rPr lang="en-US" sz="2400" dirty="0"/>
              <a:t>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|</a:t>
            </a:r>
            <a:r>
              <a:rPr lang="en-US" sz="2400" b="1" dirty="0"/>
              <a:t>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Markets</a:t>
            </a:r>
            <a:r>
              <a:rPr lang="en-US" sz="2400" b="1" dirty="0"/>
              <a:t>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|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Visitors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|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Inquiries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|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Saved Listings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|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Shares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|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Inventory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|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Active Reports</a:t>
            </a:r>
          </a:p>
        </p:txBody>
      </p:sp>
    </p:spTree>
    <p:extLst>
      <p:ext uri="{BB962C8B-B14F-4D97-AF65-F5344CB8AC3E}">
        <p14:creationId xmlns:p14="http://schemas.microsoft.com/office/powerpoint/2010/main" val="3635029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15000">
        <p:circle/>
      </p:transition>
    </mc:Choice>
    <mc:Fallback>
      <p:transition spd="slow" advTm="15000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D18381F-EA49-49FD-A4B0-CF4A79FB6E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9322"/>
            <a:ext cx="12192000" cy="493195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10D7816-32ED-4AB7-BA9D-FD83F69D90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9149" y="1796627"/>
            <a:ext cx="4741627" cy="340535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Arrow: Right 2">
            <a:extLst>
              <a:ext uri="{FF2B5EF4-FFF2-40B4-BE49-F238E27FC236}">
                <a16:creationId xmlns:a16="http://schemas.microsoft.com/office/drawing/2014/main" id="{5682116B-86C4-458D-A119-9B5CB70CB243}"/>
              </a:ext>
            </a:extLst>
          </p:cNvPr>
          <p:cNvSpPr/>
          <p:nvPr/>
        </p:nvSpPr>
        <p:spPr>
          <a:xfrm rot="11631370">
            <a:off x="4871294" y="4054227"/>
            <a:ext cx="6756132" cy="7614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BEDCD84-2E12-481A-90A8-0F431F1ED94D}"/>
              </a:ext>
            </a:extLst>
          </p:cNvPr>
          <p:cNvSpPr/>
          <p:nvPr/>
        </p:nvSpPr>
        <p:spPr>
          <a:xfrm>
            <a:off x="11486367" y="5006543"/>
            <a:ext cx="517871" cy="483234"/>
          </a:xfrm>
          <a:prstGeom prst="ellipse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BF52250-ECF7-4D63-A721-0005791F85B8}"/>
              </a:ext>
            </a:extLst>
          </p:cNvPr>
          <p:cNvSpPr txBox="1"/>
          <p:nvPr/>
        </p:nvSpPr>
        <p:spPr>
          <a:xfrm>
            <a:off x="8706011" y="1760769"/>
            <a:ext cx="2655608" cy="332398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/>
              <a:t>“Markets” </a:t>
            </a:r>
            <a:r>
              <a:rPr lang="en-US" sz="3000" dirty="0"/>
              <a:t>allows you to zoom in and out (on the map) to see</a:t>
            </a:r>
            <a:br>
              <a:rPr lang="en-US" sz="3000" dirty="0"/>
            </a:br>
            <a:r>
              <a:rPr lang="en-US" sz="3000" dirty="0"/>
              <a:t>locations of viewers.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3FEE3015-B613-48BC-AD8B-31720B96E489}"/>
              </a:ext>
            </a:extLst>
          </p:cNvPr>
          <p:cNvSpPr/>
          <p:nvPr/>
        </p:nvSpPr>
        <p:spPr>
          <a:xfrm rot="20319482">
            <a:off x="5409488" y="2782142"/>
            <a:ext cx="3497519" cy="7614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29C67CD-2FDA-4B9F-84F7-D826603374B4}"/>
              </a:ext>
            </a:extLst>
          </p:cNvPr>
          <p:cNvSpPr txBox="1"/>
          <p:nvPr/>
        </p:nvSpPr>
        <p:spPr>
          <a:xfrm>
            <a:off x="328400" y="619218"/>
            <a:ext cx="11659029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Views</a:t>
            </a:r>
            <a:r>
              <a:rPr lang="en-US" sz="2400" dirty="0"/>
              <a:t>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|</a:t>
            </a:r>
            <a:r>
              <a:rPr lang="en-US" sz="2400" b="1" dirty="0"/>
              <a:t> 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Markets</a:t>
            </a:r>
            <a:r>
              <a:rPr lang="en-US" sz="2400" b="1" dirty="0"/>
              <a:t>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|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Visitors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|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Inquiries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|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Saved Listings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|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Shares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|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Inventory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|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Active Reports</a:t>
            </a:r>
          </a:p>
        </p:txBody>
      </p:sp>
    </p:spTree>
    <p:extLst>
      <p:ext uri="{BB962C8B-B14F-4D97-AF65-F5344CB8AC3E}">
        <p14:creationId xmlns:p14="http://schemas.microsoft.com/office/powerpoint/2010/main" val="27972125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15000">
        <p:circle/>
      </p:transition>
    </mc:Choice>
    <mc:Fallback>
      <p:transition spd="slow" advTm="15000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D18381F-EA49-49FD-A4B0-CF4A79FB6E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9322"/>
            <a:ext cx="12192000" cy="493195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9AFE31F-309C-4B6C-B55F-40CBE5BACA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542" y="1282238"/>
            <a:ext cx="7390686" cy="504753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62F92B3-03B1-4983-ABCD-480A4E50E3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17621" y="260572"/>
            <a:ext cx="2035949" cy="720690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EC163DC1-CEB2-4EBD-AC27-70BFB4FD441C}"/>
              </a:ext>
            </a:extLst>
          </p:cNvPr>
          <p:cNvSpPr/>
          <p:nvPr/>
        </p:nvSpPr>
        <p:spPr>
          <a:xfrm>
            <a:off x="8500543" y="240839"/>
            <a:ext cx="2070104" cy="760155"/>
          </a:xfrm>
          <a:prstGeom prst="ellipse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D43C8A6-EEAC-4A8C-862E-E934DBA50849}"/>
              </a:ext>
            </a:extLst>
          </p:cNvPr>
          <p:cNvSpPr txBox="1"/>
          <p:nvPr/>
        </p:nvSpPr>
        <p:spPr>
          <a:xfrm>
            <a:off x="8362756" y="1584935"/>
            <a:ext cx="2359031" cy="470898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000" dirty="0"/>
              <a:t>The “Map/List” toggle option allows you to see a list of the number of users viewing your listings by Zip Code.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47EF8241-19C3-4255-B8B8-BFDCAB65F664}"/>
              </a:ext>
            </a:extLst>
          </p:cNvPr>
          <p:cNvSpPr/>
          <p:nvPr/>
        </p:nvSpPr>
        <p:spPr>
          <a:xfrm rot="8193714">
            <a:off x="7768863" y="1090193"/>
            <a:ext cx="1150197" cy="7614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08609317-C021-4419-AFC6-C8B901274CDC}"/>
              </a:ext>
            </a:extLst>
          </p:cNvPr>
          <p:cNvSpPr/>
          <p:nvPr/>
        </p:nvSpPr>
        <p:spPr>
          <a:xfrm rot="12962736">
            <a:off x="9786331" y="1260456"/>
            <a:ext cx="1642652" cy="7614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A681C78-E9EE-4D38-B087-B75382F32152}"/>
              </a:ext>
            </a:extLst>
          </p:cNvPr>
          <p:cNvSpPr txBox="1"/>
          <p:nvPr/>
        </p:nvSpPr>
        <p:spPr>
          <a:xfrm>
            <a:off x="328401" y="619218"/>
            <a:ext cx="8034356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Views</a:t>
            </a:r>
            <a:r>
              <a:rPr lang="en-US" sz="2400" dirty="0"/>
              <a:t>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|</a:t>
            </a:r>
            <a:r>
              <a:rPr lang="en-US" sz="2400" b="1" dirty="0"/>
              <a:t> 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Markets</a:t>
            </a:r>
            <a:r>
              <a:rPr lang="en-US" sz="2400" b="1" dirty="0"/>
              <a:t>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|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Visitors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|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Inquiries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|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Saved Listings…</a:t>
            </a:r>
          </a:p>
        </p:txBody>
      </p:sp>
    </p:spTree>
    <p:extLst>
      <p:ext uri="{BB962C8B-B14F-4D97-AF65-F5344CB8AC3E}">
        <p14:creationId xmlns:p14="http://schemas.microsoft.com/office/powerpoint/2010/main" val="20309911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15000">
        <p:circle/>
      </p:transition>
    </mc:Choice>
    <mc:Fallback>
      <p:transition spd="slow" advTm="15000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C950DAA-486C-4353-A006-6BEB06CA78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67429"/>
            <a:ext cx="12192000" cy="423336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9FC9B6F-0DE7-4C1A-BA4C-678D9095B2A1}"/>
              </a:ext>
            </a:extLst>
          </p:cNvPr>
          <p:cNvSpPr txBox="1"/>
          <p:nvPr/>
        </p:nvSpPr>
        <p:spPr>
          <a:xfrm>
            <a:off x="3083860" y="2833633"/>
            <a:ext cx="7637929" cy="10156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/>
              <a:t>Visitors: </a:t>
            </a:r>
            <a:r>
              <a:rPr lang="en-US" sz="3000" dirty="0"/>
              <a:t>Shows the number of daily views your listings have captured through the various sites.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8A79257-4B2B-4A0C-8EAF-53F3D78D81FF}"/>
              </a:ext>
            </a:extLst>
          </p:cNvPr>
          <p:cNvSpPr/>
          <p:nvPr/>
        </p:nvSpPr>
        <p:spPr>
          <a:xfrm>
            <a:off x="6634962" y="2038866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3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F722F8E-3C05-431A-B290-F13802762676}"/>
              </a:ext>
            </a:extLst>
          </p:cNvPr>
          <p:cNvSpPr txBox="1"/>
          <p:nvPr/>
        </p:nvSpPr>
        <p:spPr>
          <a:xfrm>
            <a:off x="328400" y="619218"/>
            <a:ext cx="11659029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Views</a:t>
            </a:r>
            <a:r>
              <a:rPr lang="en-US" sz="2400" dirty="0"/>
              <a:t>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|</a:t>
            </a:r>
            <a:r>
              <a:rPr lang="en-US" sz="2400" b="1" dirty="0"/>
              <a:t>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Markets</a:t>
            </a:r>
            <a:r>
              <a:rPr lang="en-US" sz="2400" b="1" dirty="0"/>
              <a:t>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|</a:t>
            </a:r>
            <a:r>
              <a:rPr lang="en-US" sz="2400" dirty="0"/>
              <a:t> 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Visitors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|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Inquiries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|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Saved Listings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|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Shares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|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Inventory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|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Active Reports</a:t>
            </a:r>
          </a:p>
        </p:txBody>
      </p:sp>
    </p:spTree>
    <p:extLst>
      <p:ext uri="{BB962C8B-B14F-4D97-AF65-F5344CB8AC3E}">
        <p14:creationId xmlns:p14="http://schemas.microsoft.com/office/powerpoint/2010/main" val="11532524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15000">
        <p:circle/>
      </p:transition>
    </mc:Choice>
    <mc:Fallback>
      <p:transition spd="slow" advTm="15000">
        <p:circl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802</TotalTime>
  <Words>869</Words>
  <Application>Microsoft Office PowerPoint</Application>
  <PresentationFormat>Widescreen</PresentationFormat>
  <Paragraphs>83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 Green</dc:creator>
  <cp:lastModifiedBy>Fran Green</cp:lastModifiedBy>
  <cp:revision>445</cp:revision>
  <dcterms:created xsi:type="dcterms:W3CDTF">2017-08-09T20:14:36Z</dcterms:created>
  <dcterms:modified xsi:type="dcterms:W3CDTF">2017-09-14T17:55:39Z</dcterms:modified>
</cp:coreProperties>
</file>