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1"/>
  </p:handoutMasterIdLst>
  <p:sldIdLst>
    <p:sldId id="256" r:id="rId2"/>
    <p:sldId id="257" r:id="rId3"/>
    <p:sldId id="310" r:id="rId4"/>
    <p:sldId id="309" r:id="rId5"/>
    <p:sldId id="267" r:id="rId6"/>
    <p:sldId id="258" r:id="rId7"/>
    <p:sldId id="269" r:id="rId8"/>
    <p:sldId id="285" r:id="rId9"/>
    <p:sldId id="270" r:id="rId10"/>
    <p:sldId id="288" r:id="rId11"/>
    <p:sldId id="290" r:id="rId12"/>
    <p:sldId id="292" r:id="rId13"/>
    <p:sldId id="298" r:id="rId14"/>
    <p:sldId id="308" r:id="rId15"/>
    <p:sldId id="307" r:id="rId16"/>
    <p:sldId id="287" r:id="rId17"/>
    <p:sldId id="272" r:id="rId18"/>
    <p:sldId id="299" r:id="rId19"/>
    <p:sldId id="301" r:id="rId20"/>
    <p:sldId id="302" r:id="rId21"/>
    <p:sldId id="305" r:id="rId22"/>
    <p:sldId id="304" r:id="rId23"/>
    <p:sldId id="303" r:id="rId24"/>
    <p:sldId id="259" r:id="rId25"/>
    <p:sldId id="274" r:id="rId26"/>
    <p:sldId id="297" r:id="rId27"/>
    <p:sldId id="294" r:id="rId28"/>
    <p:sldId id="260" r:id="rId29"/>
    <p:sldId id="276" r:id="rId30"/>
    <p:sldId id="277" r:id="rId31"/>
    <p:sldId id="266" r:id="rId32"/>
    <p:sldId id="279" r:id="rId33"/>
    <p:sldId id="261" r:id="rId34"/>
    <p:sldId id="280" r:id="rId35"/>
    <p:sldId id="281" r:id="rId36"/>
    <p:sldId id="262" r:id="rId37"/>
    <p:sldId id="282" r:id="rId38"/>
    <p:sldId id="264" r:id="rId39"/>
    <p:sldId id="28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72" y="8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BED56B-2A46-491D-9969-B0192FA53C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42843-4AFC-4B34-8069-28776F85A0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852B6-76AD-487E-926A-8A365E194AC6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D1B61-36FF-49DC-A525-163E0EF4F2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2A5BC-2791-4E60-ACD8-731DE7ECC9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ED75B-2735-4E95-A02E-F5C8BE356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18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1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60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2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4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5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1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5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9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CC3DF-2017-417D-AD67-8F88DB7B8365}" type="datetimeFigureOut">
              <a:rPr lang="en-US" smtClean="0"/>
              <a:t>7/21/2017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9B8E0-E610-4D48-BDD1-9DEF0FF7D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2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dYc-dmAuo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2841623"/>
            <a:ext cx="10677525" cy="2387600"/>
          </a:xfrm>
        </p:spPr>
        <p:txBody>
          <a:bodyPr>
            <a:normAutofit fontScale="90000"/>
          </a:bodyPr>
          <a:lstStyle/>
          <a:p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RCO3</a:t>
            </a:r>
            <a:r>
              <a:rPr lang="en-US" sz="10000" baseline="3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®</a:t>
            </a:r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 7.0.2</a:t>
            </a:r>
            <a:br>
              <a:rPr lang="en-US" sz="9000" baseline="2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</a:br>
            <a:r>
              <a:rPr lang="en-US" sz="8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Enhancement Highlights</a:t>
            </a:r>
            <a:br>
              <a:rPr lang="en-US" sz="8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</a:br>
            <a:r>
              <a:rPr lang="en-US" sz="4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Now Available as of 7/20/17</a:t>
            </a:r>
          </a:p>
        </p:txBody>
      </p:sp>
    </p:spTree>
    <p:extLst>
      <p:ext uri="{BB962C8B-B14F-4D97-AF65-F5344CB8AC3E}">
        <p14:creationId xmlns:p14="http://schemas.microsoft.com/office/powerpoint/2010/main" val="7992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682" y="748145"/>
            <a:ext cx="10735463" cy="5816977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A standard set of layouts is now available for browsing listings, including a</a:t>
            </a:r>
            <a:br>
              <a:rPr lang="en-US" sz="2200" dirty="0"/>
            </a:br>
            <a:r>
              <a:rPr lang="en-US" sz="2200" dirty="0"/>
              <a:t>Map View, List View, and Gallery View.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pPr lvl="1"/>
            <a:br>
              <a:rPr lang="en-US" sz="22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45ADC-92A1-4B6A-B909-907E780AA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546" y="3575537"/>
            <a:ext cx="4675766" cy="25083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72B8D4-6D75-4E72-8EAF-FFF9F4AD7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111" y="2584415"/>
            <a:ext cx="4675765" cy="250835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56309-F12E-4A1D-9B7A-F7C8256B2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832" y="3612087"/>
            <a:ext cx="4675765" cy="250835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351120-2937-4491-9DB0-08A173EC11C3}"/>
              </a:ext>
            </a:extLst>
          </p:cNvPr>
          <p:cNvSpPr/>
          <p:nvPr/>
        </p:nvSpPr>
        <p:spPr>
          <a:xfrm>
            <a:off x="2562269" y="3119644"/>
            <a:ext cx="1094693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</a:t>
            </a:r>
            <a:r>
              <a:rPr lang="en-US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1219D7-CC7A-4E3A-9631-BA2A0D75EE46}"/>
              </a:ext>
            </a:extLst>
          </p:cNvPr>
          <p:cNvSpPr/>
          <p:nvPr/>
        </p:nvSpPr>
        <p:spPr>
          <a:xfrm>
            <a:off x="5695675" y="2135244"/>
            <a:ext cx="869476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9DAB21-302C-4396-A7B9-59A6B20F80BC}"/>
              </a:ext>
            </a:extLst>
          </p:cNvPr>
          <p:cNvSpPr/>
          <p:nvPr/>
        </p:nvSpPr>
        <p:spPr>
          <a:xfrm>
            <a:off x="8608033" y="3141710"/>
            <a:ext cx="1554629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Gallery</a:t>
            </a:r>
          </a:p>
        </p:txBody>
      </p:sp>
    </p:spTree>
    <p:extLst>
      <p:ext uri="{BB962C8B-B14F-4D97-AF65-F5344CB8AC3E}">
        <p14:creationId xmlns:p14="http://schemas.microsoft.com/office/powerpoint/2010/main" val="163521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0099" y="696337"/>
            <a:ext cx="10696575" cy="5878532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b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algn="ctr"/>
            <a:r>
              <a:rPr lang="en-US" sz="3200" u="sng" dirty="0">
                <a:ln w="0"/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 </a:t>
            </a:r>
            <a:r>
              <a:rPr lang="en-US" sz="3000" b="1" u="sng" dirty="0">
                <a:solidFill>
                  <a:schemeClr val="accent1">
                    <a:lumMod val="75000"/>
                  </a:schemeClr>
                </a:solidFill>
              </a:rPr>
              <a:t>Map View - the New Default View</a:t>
            </a:r>
          </a:p>
          <a:p>
            <a:pPr lvl="1"/>
            <a:br>
              <a:rPr lang="en-US" sz="3000" dirty="0"/>
            </a:br>
            <a:br>
              <a:rPr lang="en-US" sz="3000" dirty="0"/>
            </a:br>
            <a:endParaRPr lang="en-US" sz="3000" dirty="0"/>
          </a:p>
          <a:p>
            <a:pPr lvl="1"/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45ADC-92A1-4B6A-B909-907E780AA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821" y="2215661"/>
            <a:ext cx="7227129" cy="387705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376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6219" y="696337"/>
            <a:ext cx="10715625" cy="5847755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algn="ctr"/>
            <a:r>
              <a:rPr lang="en-US" sz="3000" b="1" u="sng" dirty="0">
                <a:solidFill>
                  <a:schemeClr val="accent1">
                    <a:lumMod val="75000"/>
                  </a:schemeClr>
                </a:solidFill>
              </a:rPr>
              <a:t>List View – is Another Selectable Display</a:t>
            </a:r>
          </a:p>
          <a:p>
            <a:pPr algn="ctr"/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br>
              <a:rPr lang="en-US" sz="3000" dirty="0"/>
            </a:b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2821E-DA43-4DAB-9246-27E7CEE2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785" y="2118814"/>
            <a:ext cx="7316492" cy="392499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757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0575" y="715387"/>
            <a:ext cx="10715625" cy="5847755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algn="ctr"/>
            <a:r>
              <a:rPr lang="en-US" sz="3000" b="1" u="sng" dirty="0">
                <a:solidFill>
                  <a:schemeClr val="accent1">
                    <a:lumMod val="75000"/>
                  </a:schemeClr>
                </a:solidFill>
              </a:rPr>
              <a:t>Gallery View - is Another Selectable Display</a:t>
            </a: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dirty="0"/>
          </a:p>
          <a:p>
            <a:pPr algn="ctr"/>
            <a:endParaRPr lang="en-US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67C77-D100-4846-8AC3-55598351E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231" y="2156998"/>
            <a:ext cx="7454366" cy="399895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323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0575" y="715387"/>
            <a:ext cx="10715625" cy="5232202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algn="ctr"/>
            <a:r>
              <a:rPr lang="en-US" sz="2200" b="1" u="sng" dirty="0">
                <a:solidFill>
                  <a:schemeClr val="accent1">
                    <a:lumMod val="75000"/>
                  </a:schemeClr>
                </a:solidFill>
              </a:rPr>
              <a:t>Sort Order, Views, and Additional Report Formats Controlled through the Sub-Menu</a:t>
            </a: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dirty="0"/>
          </a:p>
          <a:p>
            <a:pPr algn="ctr"/>
            <a:endParaRPr lang="en-US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67C77-D100-4846-8AC3-55598351E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77" y="2215662"/>
            <a:ext cx="6055615" cy="324858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7F8A887-43EA-4134-B87E-CAD41D6CC6EF}"/>
              </a:ext>
            </a:extLst>
          </p:cNvPr>
          <p:cNvSpPr/>
          <p:nvPr/>
        </p:nvSpPr>
        <p:spPr>
          <a:xfrm>
            <a:off x="6175532" y="2916063"/>
            <a:ext cx="1159852" cy="468923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9C38C-1A0A-435A-B5B9-6F972A674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663" y="2142083"/>
            <a:ext cx="3105150" cy="178117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2E4762-595F-4336-8450-EBE9C897E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268" y="3937108"/>
            <a:ext cx="1352550" cy="14287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2391F9F3-5E41-461A-AB91-6A7352534466}"/>
              </a:ext>
            </a:extLst>
          </p:cNvPr>
          <p:cNvSpPr/>
          <p:nvPr/>
        </p:nvSpPr>
        <p:spPr>
          <a:xfrm rot="9962634" flipV="1">
            <a:off x="7225726" y="2780129"/>
            <a:ext cx="980471" cy="420473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E99571-2D65-4845-ADA2-CC31CD54689A}"/>
              </a:ext>
            </a:extLst>
          </p:cNvPr>
          <p:cNvSpPr/>
          <p:nvPr/>
        </p:nvSpPr>
        <p:spPr>
          <a:xfrm>
            <a:off x="8196349" y="2559373"/>
            <a:ext cx="1379912" cy="554470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415244-7F0E-45AC-903B-48B46126FF6A}"/>
              </a:ext>
            </a:extLst>
          </p:cNvPr>
          <p:cNvSpPr/>
          <p:nvPr/>
        </p:nvSpPr>
        <p:spPr>
          <a:xfrm>
            <a:off x="9576261" y="2533146"/>
            <a:ext cx="1449552" cy="619244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4CFD3F7A-9A42-4862-8868-645248D09CD5}"/>
              </a:ext>
            </a:extLst>
          </p:cNvPr>
          <p:cNvSpPr/>
          <p:nvPr/>
        </p:nvSpPr>
        <p:spPr>
          <a:xfrm rot="16939827" flipV="1">
            <a:off x="8036900" y="3245813"/>
            <a:ext cx="958474" cy="595279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D4446D-525A-430D-9F77-A023646F2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614" y="3543453"/>
            <a:ext cx="2295525" cy="207645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D9CCE942-26F9-4833-94C9-BB9C33AD57F8}"/>
              </a:ext>
            </a:extLst>
          </p:cNvPr>
          <p:cNvSpPr/>
          <p:nvPr/>
        </p:nvSpPr>
        <p:spPr>
          <a:xfrm rot="15708067" flipV="1">
            <a:off x="10304946" y="3242496"/>
            <a:ext cx="946895" cy="431329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D6B4F2-1BDC-457F-B1BE-5245341455E4}"/>
              </a:ext>
            </a:extLst>
          </p:cNvPr>
          <p:cNvSpPr/>
          <p:nvPr/>
        </p:nvSpPr>
        <p:spPr>
          <a:xfrm>
            <a:off x="10515200" y="2666720"/>
            <a:ext cx="342334" cy="344989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06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0575" y="715387"/>
            <a:ext cx="10715625" cy="5724644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algn="ctr"/>
            <a:r>
              <a:rPr lang="en-US" sz="2600" b="1" u="sng" dirty="0">
                <a:solidFill>
                  <a:schemeClr val="accent1">
                    <a:lumMod val="75000"/>
                  </a:schemeClr>
                </a:solidFill>
              </a:rPr>
              <a:t>Clicking the Property Address Takes the User to More Listing Details</a:t>
            </a:r>
          </a:p>
          <a:p>
            <a:pPr algn="ctr"/>
            <a:endParaRPr lang="en-US" sz="26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dirty="0"/>
          </a:p>
          <a:p>
            <a:pPr algn="ctr"/>
            <a:endParaRPr lang="en-US" sz="3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1E5751-73B8-4AA8-9EAC-10D2DC16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277" y="2239465"/>
            <a:ext cx="8494274" cy="376232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01981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5630" y="721129"/>
            <a:ext cx="10700570" cy="5693866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/>
              <a:t>City</a:t>
            </a:r>
            <a:r>
              <a:rPr lang="en-US" sz="2200" dirty="0"/>
              <a:t>, </a:t>
            </a:r>
            <a:r>
              <a:rPr lang="en-US" sz="2200" b="1" dirty="0"/>
              <a:t>Subdivision</a:t>
            </a:r>
            <a:r>
              <a:rPr lang="en-US" sz="2200" dirty="0"/>
              <a:t>, and </a:t>
            </a:r>
            <a:r>
              <a:rPr lang="en-US" sz="2200" b="1" dirty="0"/>
              <a:t>School District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dirty="0"/>
              <a:t>searchable through the Portal. </a:t>
            </a:r>
            <a:r>
              <a:rPr lang="en-US" sz="2200" i="1" dirty="0"/>
              <a:t>This allows clients to include these fields in searches they create. </a:t>
            </a:r>
            <a:r>
              <a:rPr lang="en-US" sz="2200" dirty="0"/>
              <a:t>When these fields are used,</a:t>
            </a:r>
            <a:br>
              <a:rPr lang="en-US" sz="2200" dirty="0"/>
            </a:br>
            <a:r>
              <a:rPr lang="en-US" sz="2200" dirty="0"/>
              <a:t>the user’s current map location will not be applied as part of the criteria.</a:t>
            </a:r>
          </a:p>
          <a:p>
            <a:pPr lvl="1"/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77796D-E269-4FB4-80C3-6C0644A0E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371" y="2757804"/>
            <a:ext cx="8622323" cy="334005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32BFC-3ED6-4DF2-B6B1-49E24DE98A81}"/>
              </a:ext>
            </a:extLst>
          </p:cNvPr>
          <p:cNvSpPr txBox="1"/>
          <p:nvPr/>
        </p:nvSpPr>
        <p:spPr>
          <a:xfrm>
            <a:off x="4880865" y="5813092"/>
            <a:ext cx="1679330" cy="215444"/>
          </a:xfrm>
          <a:prstGeom prst="rect">
            <a:avLst/>
          </a:prstGeom>
          <a:noFill/>
          <a:ln w="1651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44554-C92A-4200-890D-CA6705DBFE02}"/>
              </a:ext>
            </a:extLst>
          </p:cNvPr>
          <p:cNvSpPr txBox="1"/>
          <p:nvPr/>
        </p:nvSpPr>
        <p:spPr>
          <a:xfrm>
            <a:off x="4880865" y="5463814"/>
            <a:ext cx="1679330" cy="215444"/>
          </a:xfrm>
          <a:prstGeom prst="rect">
            <a:avLst/>
          </a:prstGeom>
          <a:noFill/>
          <a:ln w="1651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F87FA-BE26-470A-9A1F-BBA20DA19730}"/>
              </a:ext>
            </a:extLst>
          </p:cNvPr>
          <p:cNvSpPr txBox="1"/>
          <p:nvPr/>
        </p:nvSpPr>
        <p:spPr>
          <a:xfrm>
            <a:off x="4789469" y="5672316"/>
            <a:ext cx="1679330" cy="200055"/>
          </a:xfrm>
          <a:prstGeom prst="rect">
            <a:avLst/>
          </a:prstGeom>
          <a:noFill/>
          <a:ln w="1651"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School District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A1F00-AB2D-487A-8FF8-7E4BA9089C00}"/>
              </a:ext>
            </a:extLst>
          </p:cNvPr>
          <p:cNvSpPr txBox="1"/>
          <p:nvPr/>
        </p:nvSpPr>
        <p:spPr>
          <a:xfrm>
            <a:off x="4778621" y="5315314"/>
            <a:ext cx="1679330" cy="200055"/>
          </a:xfrm>
          <a:prstGeom prst="rect">
            <a:avLst/>
          </a:prstGeom>
          <a:noFill/>
          <a:ln w="1651"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Subdivision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653DE5F-9AA5-4DAB-A45E-007187392FF8}"/>
              </a:ext>
            </a:extLst>
          </p:cNvPr>
          <p:cNvSpPr/>
          <p:nvPr/>
        </p:nvSpPr>
        <p:spPr>
          <a:xfrm>
            <a:off x="6651591" y="5133580"/>
            <a:ext cx="2511459" cy="86677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6C69388-5481-437B-B743-21B3A35342EC}"/>
              </a:ext>
            </a:extLst>
          </p:cNvPr>
          <p:cNvSpPr/>
          <p:nvPr/>
        </p:nvSpPr>
        <p:spPr>
          <a:xfrm>
            <a:off x="4419241" y="4972050"/>
            <a:ext cx="2391134" cy="1125809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5AC5D-B054-4DD1-8C85-FB3D4DB5FF8F}"/>
              </a:ext>
            </a:extLst>
          </p:cNvPr>
          <p:cNvSpPr txBox="1"/>
          <p:nvPr/>
        </p:nvSpPr>
        <p:spPr>
          <a:xfrm>
            <a:off x="9189390" y="5192203"/>
            <a:ext cx="215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Fields may not</a:t>
            </a:r>
            <a:br>
              <a:rPr lang="en-US" sz="1200" i="1" dirty="0"/>
            </a:br>
            <a:r>
              <a:rPr lang="en-US" sz="1200" i="1" dirty="0"/>
              <a:t>appear exactly</a:t>
            </a:r>
            <a:br>
              <a:rPr lang="en-US" sz="1200" i="1" dirty="0"/>
            </a:br>
            <a:r>
              <a:rPr lang="en-US" sz="1200" i="1" dirty="0"/>
              <a:t>as shown.</a:t>
            </a:r>
          </a:p>
        </p:txBody>
      </p:sp>
    </p:spTree>
    <p:extLst>
      <p:ext uri="{BB962C8B-B14F-4D97-AF65-F5344CB8AC3E}">
        <p14:creationId xmlns:p14="http://schemas.microsoft.com/office/powerpoint/2010/main" val="1107422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5" y="0"/>
            <a:ext cx="12286486" cy="68723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3722" y="708543"/>
            <a:ext cx="10722953" cy="5847755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algn="ctr"/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1"/>
            <a:br>
              <a:rPr lang="en-US" sz="3000" dirty="0"/>
            </a:b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13B215-4A1A-42D9-9164-1EFD7F586706}"/>
              </a:ext>
            </a:extLst>
          </p:cNvPr>
          <p:cNvGrpSpPr/>
          <p:nvPr/>
        </p:nvGrpSpPr>
        <p:grpSpPr>
          <a:xfrm>
            <a:off x="1081482" y="1929081"/>
            <a:ext cx="7253701" cy="4063759"/>
            <a:chOff x="1546207" y="1039447"/>
            <a:chExt cx="8173574" cy="43847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1686E1-6BDA-4CA4-A98E-92CF8157A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207" y="1039447"/>
              <a:ext cx="8173574" cy="4384781"/>
            </a:xfrm>
            <a:prstGeom prst="rect">
              <a:avLst/>
            </a:prstGeom>
            <a:ln w="38100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7" name="Picture 4" descr="image009">
              <a:extLst>
                <a:ext uri="{FF2B5EF4-FFF2-40B4-BE49-F238E27FC236}">
                  <a16:creationId xmlns:a16="http://schemas.microsoft.com/office/drawing/2014/main" id="{9D39ED13-37E9-498E-9C18-BE46A7D454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6" t="8294" b="15200"/>
            <a:stretch/>
          </p:blipFill>
          <p:spPr bwMode="auto">
            <a:xfrm>
              <a:off x="1546207" y="2374797"/>
              <a:ext cx="4161852" cy="3049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D23D61E-4924-4A85-B162-EA74A87D14F8}"/>
              </a:ext>
            </a:extLst>
          </p:cNvPr>
          <p:cNvSpPr/>
          <p:nvPr/>
        </p:nvSpPr>
        <p:spPr>
          <a:xfrm>
            <a:off x="8381999" y="1929081"/>
            <a:ext cx="29146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Pin clustering </a:t>
            </a:r>
            <a:r>
              <a:rPr lang="en-US" sz="2000" dirty="0"/>
              <a:t>now appears on the map when the number of search results warrants that particular display </a:t>
            </a:r>
            <a:r>
              <a:rPr lang="en-US" sz="2000" i="1" dirty="0"/>
              <a:t>making for a cleaner, more organized display! </a:t>
            </a:r>
            <a:r>
              <a:rPr lang="en-US" sz="2000" dirty="0"/>
              <a:t>Users also have the ability to click to zoom in on smaller regions.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612BE12-18C7-4BEF-B33A-08460E7386FD}"/>
              </a:ext>
            </a:extLst>
          </p:cNvPr>
          <p:cNvSpPr/>
          <p:nvPr/>
        </p:nvSpPr>
        <p:spPr>
          <a:xfrm rot="9844874">
            <a:off x="3750022" y="3522593"/>
            <a:ext cx="889785" cy="62409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38412F-D09B-435C-B278-1F3C8AA15F70}"/>
              </a:ext>
            </a:extLst>
          </p:cNvPr>
          <p:cNvSpPr/>
          <p:nvPr/>
        </p:nvSpPr>
        <p:spPr>
          <a:xfrm>
            <a:off x="3277357" y="3589366"/>
            <a:ext cx="429820" cy="411134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9818C8-DD24-40F8-B922-48F216803E88}"/>
              </a:ext>
            </a:extLst>
          </p:cNvPr>
          <p:cNvSpPr/>
          <p:nvPr/>
        </p:nvSpPr>
        <p:spPr>
          <a:xfrm>
            <a:off x="2931591" y="3914775"/>
            <a:ext cx="429820" cy="411134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3B95E2-7FF5-4936-9C70-95F5A8468C80}"/>
              </a:ext>
            </a:extLst>
          </p:cNvPr>
          <p:cNvSpPr/>
          <p:nvPr/>
        </p:nvSpPr>
        <p:spPr>
          <a:xfrm>
            <a:off x="3477488" y="4022601"/>
            <a:ext cx="429820" cy="411134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1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2796" y="710119"/>
            <a:ext cx="10713880" cy="5786199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Separate pages </a:t>
            </a:r>
            <a:r>
              <a:rPr lang="en-US" sz="2000" dirty="0"/>
              <a:t>within the Portal provide access to Find a Home, My Searches, Favorites, Messages, and My Agent. </a:t>
            </a:r>
            <a:r>
              <a:rPr lang="en-US" sz="2000" b="1" dirty="0"/>
              <a:t>All searches, either saved by the client or created by their agent are accessible under My Searches, </a:t>
            </a:r>
            <a:r>
              <a:rPr lang="en-US" sz="2000" b="1" i="1" dirty="0"/>
              <a:t>making for organized access to all searches.</a:t>
            </a:r>
            <a:br>
              <a:rPr lang="en-US" sz="2200" b="1" i="1" dirty="0"/>
            </a:br>
            <a:endParaRPr lang="en-US" sz="2200" b="1" i="1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EC3DA-AACC-472E-8FC2-F2D8A4FC1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75"/>
          <a:stretch/>
        </p:blipFill>
        <p:spPr>
          <a:xfrm>
            <a:off x="2942653" y="2466079"/>
            <a:ext cx="6939167" cy="3869355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80991C-18E8-47BD-9974-3458A3C616C1}"/>
              </a:ext>
            </a:extLst>
          </p:cNvPr>
          <p:cNvSpPr/>
          <p:nvPr/>
        </p:nvSpPr>
        <p:spPr>
          <a:xfrm>
            <a:off x="3874943" y="3088205"/>
            <a:ext cx="1861469" cy="808853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963B47C-E0F3-476C-9B69-E796CDA75B1A}"/>
              </a:ext>
            </a:extLst>
          </p:cNvPr>
          <p:cNvSpPr/>
          <p:nvPr/>
        </p:nvSpPr>
        <p:spPr>
          <a:xfrm rot="5400000">
            <a:off x="4360784" y="2621459"/>
            <a:ext cx="889785" cy="62049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8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2795" y="713913"/>
            <a:ext cx="10742455" cy="5878532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 dirty="0"/>
              <a:t>A history of all content emailed to clients, including the ability to view just the new</a:t>
            </a:r>
            <a:br>
              <a:rPr lang="en-US" sz="2000" b="1" dirty="0"/>
            </a:br>
            <a:r>
              <a:rPr lang="en-US" sz="2000" b="1" dirty="0"/>
              <a:t>and changed listings (from auto email updates), is available through Messages.</a:t>
            </a:r>
            <a:br>
              <a:rPr lang="en-US" sz="2200" b="1" dirty="0"/>
            </a:br>
            <a:endParaRPr lang="en-US" sz="2200" b="1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45DC0-3A0E-4E58-A799-3DB7C56F1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75"/>
          <a:stretch/>
        </p:blipFill>
        <p:spPr>
          <a:xfrm>
            <a:off x="2813699" y="2271185"/>
            <a:ext cx="6939167" cy="3869355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80991C-18E8-47BD-9974-3458A3C616C1}"/>
              </a:ext>
            </a:extLst>
          </p:cNvPr>
          <p:cNvSpPr/>
          <p:nvPr/>
        </p:nvSpPr>
        <p:spPr>
          <a:xfrm>
            <a:off x="6019067" y="2966673"/>
            <a:ext cx="1600200" cy="695325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963B47C-E0F3-476C-9B69-E796CDA75B1A}"/>
              </a:ext>
            </a:extLst>
          </p:cNvPr>
          <p:cNvSpPr/>
          <p:nvPr/>
        </p:nvSpPr>
        <p:spPr>
          <a:xfrm rot="5400000">
            <a:off x="6431956" y="2539497"/>
            <a:ext cx="764898" cy="533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16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817091"/>
            <a:ext cx="12260826" cy="23876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All New</a:t>
            </a:r>
            <a:br>
              <a:rPr lang="en-US" sz="8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</a:br>
            <a:r>
              <a:rPr lang="en-US" sz="8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Mobile-Compatible,</a:t>
            </a:r>
            <a:br>
              <a:rPr lang="en-US" sz="8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</a:br>
            <a:r>
              <a:rPr lang="en-US" sz="8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Device-Driven Interface</a:t>
            </a:r>
          </a:p>
        </p:txBody>
      </p:sp>
    </p:spTree>
    <p:extLst>
      <p:ext uri="{BB962C8B-B14F-4D97-AF65-F5344CB8AC3E}">
        <p14:creationId xmlns:p14="http://schemas.microsoft.com/office/powerpoint/2010/main" val="1894242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6580" y="694753"/>
            <a:ext cx="10729145" cy="5539978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All notes added to listings by either the client or the agent are accessible through Messages.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lvl="1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lvl="2"/>
            <a:endParaRPr lang="en-US" sz="30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C750C-45A5-40AF-B551-D275E101F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75"/>
          <a:stretch/>
        </p:blipFill>
        <p:spPr>
          <a:xfrm>
            <a:off x="2864374" y="2013281"/>
            <a:ext cx="6939167" cy="3869355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80991C-18E8-47BD-9974-3458A3C616C1}"/>
              </a:ext>
            </a:extLst>
          </p:cNvPr>
          <p:cNvSpPr/>
          <p:nvPr/>
        </p:nvSpPr>
        <p:spPr>
          <a:xfrm>
            <a:off x="6037384" y="2670669"/>
            <a:ext cx="1600200" cy="695325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963B47C-E0F3-476C-9B69-E796CDA75B1A}"/>
              </a:ext>
            </a:extLst>
          </p:cNvPr>
          <p:cNvSpPr/>
          <p:nvPr/>
        </p:nvSpPr>
        <p:spPr>
          <a:xfrm rot="5400000">
            <a:off x="6459798" y="2243493"/>
            <a:ext cx="764898" cy="533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27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6580" y="701101"/>
            <a:ext cx="10729146" cy="5940088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/>
              <a:t>An agent-customizable profile page, </a:t>
            </a:r>
            <a:r>
              <a:rPr lang="en-US" sz="2200" dirty="0"/>
              <a:t>which can include text, photo, video, current listings, and contact information is available. </a:t>
            </a:r>
            <a:r>
              <a:rPr lang="en-US" sz="2200" i="1" dirty="0"/>
              <a:t>Bringing you more ways to enhance your branding and make your messaging stand out.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i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1"/>
            <a:br>
              <a:rPr lang="en-US" sz="3000" dirty="0"/>
            </a:b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A6936B-AAA0-47E7-8025-C63549652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5"/>
          <a:stretch/>
        </p:blipFill>
        <p:spPr>
          <a:xfrm>
            <a:off x="3326069" y="2703635"/>
            <a:ext cx="5810626" cy="3594122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F67693A-B6FF-4464-9DAE-F425DE95B47A}"/>
              </a:ext>
            </a:extLst>
          </p:cNvPr>
          <p:cNvSpPr/>
          <p:nvPr/>
        </p:nvSpPr>
        <p:spPr>
          <a:xfrm>
            <a:off x="6381750" y="3015274"/>
            <a:ext cx="1600200" cy="695325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9D4DAC2-6F40-4EC0-B25F-F6CD5963EA90}"/>
              </a:ext>
            </a:extLst>
          </p:cNvPr>
          <p:cNvSpPr/>
          <p:nvPr/>
        </p:nvSpPr>
        <p:spPr>
          <a:xfrm rot="5400000">
            <a:off x="6870838" y="2619987"/>
            <a:ext cx="602973" cy="533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AE333D4-5AD5-4AF2-938B-817F74689D0C}"/>
              </a:ext>
            </a:extLst>
          </p:cNvPr>
          <p:cNvSpPr/>
          <p:nvPr/>
        </p:nvSpPr>
        <p:spPr>
          <a:xfrm rot="10800000">
            <a:off x="4152371" y="3816206"/>
            <a:ext cx="602973" cy="22383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D7ABD8B-9158-4363-A799-DC7C8D4B00EA}"/>
              </a:ext>
            </a:extLst>
          </p:cNvPr>
          <p:cNvSpPr/>
          <p:nvPr/>
        </p:nvSpPr>
        <p:spPr>
          <a:xfrm rot="10800000">
            <a:off x="4755345" y="4171937"/>
            <a:ext cx="602973" cy="22383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9683FE8-2DF5-4C59-B21A-360FC2D21224}"/>
              </a:ext>
            </a:extLst>
          </p:cNvPr>
          <p:cNvSpPr/>
          <p:nvPr/>
        </p:nvSpPr>
        <p:spPr>
          <a:xfrm rot="10800000">
            <a:off x="5580784" y="4519746"/>
            <a:ext cx="602973" cy="22383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DC1278F-45B1-43FE-B82C-044B86F110B9}"/>
              </a:ext>
            </a:extLst>
          </p:cNvPr>
          <p:cNvSpPr/>
          <p:nvPr/>
        </p:nvSpPr>
        <p:spPr>
          <a:xfrm rot="10800000">
            <a:off x="4114271" y="4881694"/>
            <a:ext cx="602973" cy="22383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75E0FDA-D09D-41FA-A30B-E02BBB9DF84D}"/>
              </a:ext>
            </a:extLst>
          </p:cNvPr>
          <p:cNvSpPr/>
          <p:nvPr/>
        </p:nvSpPr>
        <p:spPr>
          <a:xfrm rot="10800000">
            <a:off x="5034960" y="5234847"/>
            <a:ext cx="602973" cy="22383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47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7055" y="705498"/>
            <a:ext cx="10729145" cy="5878532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/>
              <a:t>To access the settings for the agent-customizable profile page, </a:t>
            </a:r>
            <a:r>
              <a:rPr lang="en-US" sz="2200" dirty="0"/>
              <a:t>go to My RCO &gt; Settings &gt; Portal Profile (under My Information).</a:t>
            </a:r>
          </a:p>
          <a:p>
            <a:pPr lvl="1"/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763BA-E8CD-43A0-B3DE-DE83A0249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408" y="2476837"/>
            <a:ext cx="2463257" cy="173142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6A12E-EBCC-4FC8-BA91-F001CD9E4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026" y="2476837"/>
            <a:ext cx="5288200" cy="163255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C2A26-B72D-4D64-A653-DC4FCBA63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037" y="5137154"/>
            <a:ext cx="4957762" cy="1061951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F3AF7-62D8-44FE-8AA9-2686EEC50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581" y="3977891"/>
            <a:ext cx="4281487" cy="206621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E9E53F-C9E0-4F2F-8A15-C866342D3874}"/>
              </a:ext>
            </a:extLst>
          </p:cNvPr>
          <p:cNvSpPr/>
          <p:nvPr/>
        </p:nvSpPr>
        <p:spPr>
          <a:xfrm>
            <a:off x="3270738" y="2716823"/>
            <a:ext cx="1380393" cy="1141757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4BA01-BC0B-41A8-8839-C72007C91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175" y="3772855"/>
            <a:ext cx="4920739" cy="113059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799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7056" y="705011"/>
            <a:ext cx="10738670" cy="5878532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 err="1"/>
              <a:t>DriveTime</a:t>
            </a:r>
            <a:r>
              <a:rPr lang="en-US" sz="2200" b="1" dirty="0"/>
              <a:t> searching through the map is available </a:t>
            </a:r>
            <a:r>
              <a:rPr lang="en-US" sz="2200" dirty="0"/>
              <a:t>– This enables your client to</a:t>
            </a:r>
            <a:br>
              <a:rPr lang="en-US" sz="2200" dirty="0"/>
            </a:br>
            <a:r>
              <a:rPr lang="en-US" sz="2200" i="1" dirty="0"/>
              <a:t>“Find all available properties within an xx-minutes drive to work”. Now that’s convenience!</a:t>
            </a:r>
          </a:p>
          <a:p>
            <a:pPr lvl="1"/>
            <a:endParaRPr lang="en-US" sz="2200" i="1" dirty="0"/>
          </a:p>
          <a:p>
            <a:pPr lvl="2"/>
            <a:endParaRPr lang="en-US" sz="3000" i="1" dirty="0"/>
          </a:p>
          <a:p>
            <a:pPr lvl="2"/>
            <a:endParaRPr lang="en-US" sz="3000" i="1" dirty="0"/>
          </a:p>
          <a:p>
            <a:pPr lvl="2"/>
            <a:endParaRPr lang="en-US" sz="3000" i="1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000" i="1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000" i="1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000" i="1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6C3CF-0F53-4E84-B713-E24DE8F20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10" y="2656023"/>
            <a:ext cx="5222966" cy="23229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A999AA6-8814-47F7-A922-AE744FFA079F}"/>
              </a:ext>
            </a:extLst>
          </p:cNvPr>
          <p:cNvSpPr/>
          <p:nvPr/>
        </p:nvSpPr>
        <p:spPr>
          <a:xfrm>
            <a:off x="5242048" y="3550810"/>
            <a:ext cx="1013622" cy="5334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9C823-3306-499E-91FD-B228C87E4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386" y="4084210"/>
            <a:ext cx="5157920" cy="230843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2976FBF-E880-445C-AE1F-F2F73B82C2AE}"/>
              </a:ext>
            </a:extLst>
          </p:cNvPr>
          <p:cNvSpPr/>
          <p:nvPr/>
        </p:nvSpPr>
        <p:spPr>
          <a:xfrm>
            <a:off x="6137386" y="3657967"/>
            <a:ext cx="609600" cy="319087"/>
          </a:xfrm>
          <a:prstGeom prst="ellipse">
            <a:avLst/>
          </a:prstGeom>
          <a:noFill/>
          <a:ln w="730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4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8414" y="24474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New Agent Headers and Footers</a:t>
            </a:r>
            <a:endParaRPr lang="en-US" sz="8000" dirty="0">
              <a:solidFill>
                <a:srgbClr val="FFCA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4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>
            <a:hlinkClick r:id="rId3"/>
          </p:cNvPr>
          <p:cNvSpPr txBox="1"/>
          <p:nvPr/>
        </p:nvSpPr>
        <p:spPr>
          <a:xfrm>
            <a:off x="778838" y="702469"/>
            <a:ext cx="10717838" cy="5940088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Headers &amp; Footers - New Agent Header Choices!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i="1" dirty="0"/>
              <a:t>Agent </a:t>
            </a:r>
            <a:r>
              <a:rPr lang="en-US" b="1" i="1" dirty="0"/>
              <a:t>Headers and Footers have been completely updated to provide you with lots of choices for a fresh new look! </a:t>
            </a:r>
            <a:r>
              <a:rPr lang="en-US" i="1" dirty="0"/>
              <a:t>A larger header size is available–up to 1600 pixels wide by 120 pixels tall–with a library of spectacular new header </a:t>
            </a:r>
            <a:r>
              <a:rPr lang="en-US" dirty="0"/>
              <a:t>images. </a:t>
            </a:r>
            <a:r>
              <a:rPr lang="en-US" b="1" dirty="0"/>
              <a:t>Click the Play button (below) to view a quick list. </a:t>
            </a:r>
            <a:r>
              <a:rPr lang="en-US" dirty="0"/>
              <a:t>City of Detroit landscapes are also available.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45EDA20E-41E0-4D26-A31B-60A52F9FA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974" y="2784840"/>
            <a:ext cx="6751330" cy="3547940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16" name="Action Button: Go to End 15">
            <a:hlinkClick r:id="rId3" highlightClick="1"/>
            <a:extLst>
              <a:ext uri="{FF2B5EF4-FFF2-40B4-BE49-F238E27FC236}">
                <a16:creationId xmlns:a16="http://schemas.microsoft.com/office/drawing/2014/main" id="{3A4AA639-0FB0-476C-A2FE-E9DF6F61E45C}"/>
              </a:ext>
            </a:extLst>
          </p:cNvPr>
          <p:cNvSpPr/>
          <p:nvPr/>
        </p:nvSpPr>
        <p:spPr>
          <a:xfrm>
            <a:off x="5147314" y="3824194"/>
            <a:ext cx="2152650" cy="1485900"/>
          </a:xfrm>
          <a:prstGeom prst="actionButtonEnd">
            <a:avLst/>
          </a:prstGeom>
          <a:solidFill>
            <a:schemeClr val="accent1"/>
          </a:solidFill>
          <a:ln w="381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/>
            </a:br>
            <a:r>
              <a:rPr lang="en-US" b="1" dirty="0"/>
              <a:t>Play for Video of New Header</a:t>
            </a:r>
            <a:br>
              <a:rPr lang="en-US" b="1" dirty="0"/>
            </a:br>
            <a:r>
              <a:rPr lang="en-US" b="1" dirty="0"/>
              <a:t>Choices</a:t>
            </a:r>
          </a:p>
        </p:txBody>
      </p:sp>
    </p:spTree>
    <p:extLst>
      <p:ext uri="{BB962C8B-B14F-4D97-AF65-F5344CB8AC3E}">
        <p14:creationId xmlns:p14="http://schemas.microsoft.com/office/powerpoint/2010/main" val="2265233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7054" y="676436"/>
            <a:ext cx="10719622" cy="5755422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Headers &amp; Footers - New Footer Options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/>
              <a:t>Agent Footers have also been updated. </a:t>
            </a:r>
            <a:r>
              <a:rPr lang="en-US" dirty="0"/>
              <a:t> Simplified footers, completely customizable by you, with</a:t>
            </a:r>
            <a:br>
              <a:rPr lang="en-US" dirty="0"/>
            </a:br>
            <a:r>
              <a:rPr lang="en-US" dirty="0"/>
              <a:t>up to four (4) branding fields are now included.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5CC9C-4833-467F-A4AD-D8EED82D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52" y="2189194"/>
            <a:ext cx="9878724" cy="3990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48FDB9A-E594-454B-9A28-68C6A5683679}"/>
              </a:ext>
            </a:extLst>
          </p:cNvPr>
          <p:cNvSpPr/>
          <p:nvPr/>
        </p:nvSpPr>
        <p:spPr>
          <a:xfrm>
            <a:off x="1302727" y="3722078"/>
            <a:ext cx="3152775" cy="10763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0B3FA5E-4BD6-4AAC-8AA8-375BDE9385D7}"/>
              </a:ext>
            </a:extLst>
          </p:cNvPr>
          <p:cNvSpPr/>
          <p:nvPr/>
        </p:nvSpPr>
        <p:spPr>
          <a:xfrm rot="20218487">
            <a:off x="3844288" y="3549055"/>
            <a:ext cx="3572378" cy="53193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9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049" y="705011"/>
            <a:ext cx="10744201" cy="5262979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Headers &amp; Footers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b="1" dirty="0"/>
              <a:t>Support for Brokers to add Header/Footer packages</a:t>
            </a:r>
            <a:r>
              <a:rPr lang="en-US" sz="2600" dirty="0"/>
              <a:t>, available to licensees within their offices only, is also available.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Header images need to be created in 1600 x 120 pixels format and saved as</a:t>
            </a:r>
            <a:br>
              <a:rPr lang="en-US" sz="2200" dirty="0"/>
            </a:br>
            <a:r>
              <a:rPr lang="en-US" sz="2200" dirty="0"/>
              <a:t>a JPG image. These can then be forwarded to Realcomp’s Customer Care Dept.</a:t>
            </a:r>
            <a:br>
              <a:rPr lang="en-US" sz="2200" dirty="0"/>
            </a:br>
            <a:r>
              <a:rPr lang="en-US" sz="2200" dirty="0"/>
              <a:t>at support@realcomp.com.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Agent-controlled branding also displays even when an Agent (or</a:t>
            </a:r>
            <a:br>
              <a:rPr lang="en-US" sz="2600" dirty="0"/>
            </a:br>
            <a:r>
              <a:rPr lang="en-US" sz="2600" dirty="0"/>
              <a:t>Broker) uploads a custom image.</a:t>
            </a:r>
          </a:p>
          <a:p>
            <a:pPr lvl="1"/>
            <a:endParaRPr lang="en-US" sz="2600" dirty="0"/>
          </a:p>
          <a:p>
            <a:pPr lvl="1" algn="ctr"/>
            <a:r>
              <a:rPr lang="en-US" sz="2200" i="1" dirty="0"/>
              <a:t>Consistent branding and messaging for Brokers and Agents is the outcome.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C8109-D3F5-442B-BEE5-1E83119C384A}"/>
              </a:ext>
            </a:extLst>
          </p:cNvPr>
          <p:cNvSpPr txBox="1"/>
          <p:nvPr/>
        </p:nvSpPr>
        <p:spPr>
          <a:xfrm rot="20380937">
            <a:off x="1598857" y="2373812"/>
            <a:ext cx="9108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FF8F8F"/>
                </a:solidFill>
              </a:rPr>
              <a:t>--- Coming Soon ---</a:t>
            </a:r>
          </a:p>
        </p:txBody>
      </p:sp>
    </p:spTree>
    <p:extLst>
      <p:ext uri="{BB962C8B-B14F-4D97-AF65-F5344CB8AC3E}">
        <p14:creationId xmlns:p14="http://schemas.microsoft.com/office/powerpoint/2010/main" val="4223970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6904" y="29586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Notifications of Client Portal Activity</a:t>
            </a:r>
            <a:endParaRPr lang="en-US" sz="8000" dirty="0">
              <a:solidFill>
                <a:srgbClr val="FFCA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35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1748" y="714536"/>
            <a:ext cx="10674928" cy="5970865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Notification Options</a:t>
            </a:r>
          </a:p>
          <a:p>
            <a:pPr algn="ctr"/>
            <a:r>
              <a:rPr lang="en-US" sz="2200" dirty="0"/>
              <a:t>Agents </a:t>
            </a:r>
            <a:r>
              <a:rPr lang="en-US" sz="2200" b="1" dirty="0"/>
              <a:t>can</a:t>
            </a:r>
            <a:r>
              <a:rPr lang="en-US" sz="2200" dirty="0"/>
              <a:t> be notified (optionally) via email or text of recent Portal activity by</a:t>
            </a:r>
            <a:br>
              <a:rPr lang="en-US" sz="2200" dirty="0"/>
            </a:br>
            <a:r>
              <a:rPr lang="en-US" sz="2200" dirty="0"/>
              <a:t>their contacts, and/or receive a daily summary email of activity for</a:t>
            </a:r>
            <a:br>
              <a:rPr lang="en-US" sz="2200" dirty="0"/>
            </a:br>
            <a:r>
              <a:rPr lang="en-US" sz="2200" dirty="0"/>
              <a:t>all their contacts.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Trigger notification options include: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contact visits their Portal for the first time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contact visits their Portal (any visit after the first time)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contact adds notes to a listing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contact saves a listing as a favorite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contact removes a listing as a favorite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contact saves a listing as a possibility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removes a listing as a possibility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contact discards a listing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contact removes a listing from Discards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1600" dirty="0"/>
              <a:t>A contact saves a search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Portal Activity Notifications can be</a:t>
            </a:r>
            <a:br>
              <a:rPr lang="en-US" sz="2200" dirty="0"/>
            </a:br>
            <a:r>
              <a:rPr lang="en-US" sz="2200" dirty="0"/>
              <a:t>accessed/modified through the</a:t>
            </a:r>
            <a:br>
              <a:rPr lang="en-US" sz="2200" dirty="0"/>
            </a:br>
            <a:r>
              <a:rPr lang="en-US" sz="2200" dirty="0"/>
              <a:t>Settings option under</a:t>
            </a:r>
            <a:r>
              <a:rPr lang="en-US" sz="2200" b="1" dirty="0"/>
              <a:t> </a:t>
            </a:r>
            <a:r>
              <a:rPr lang="en-US" sz="2200" dirty="0"/>
              <a:t>My RCO.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EE8869-C524-40DB-B754-771D0AFE1C2E}"/>
              </a:ext>
            </a:extLst>
          </p:cNvPr>
          <p:cNvSpPr/>
          <p:nvPr/>
        </p:nvSpPr>
        <p:spPr>
          <a:xfrm>
            <a:off x="7166691" y="2645023"/>
            <a:ext cx="4129959" cy="2628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C140C0-2C35-4DF7-A6DB-8C8705E7D04C}"/>
              </a:ext>
            </a:extLst>
          </p:cNvPr>
          <p:cNvSpPr txBox="1"/>
          <p:nvPr/>
        </p:nvSpPr>
        <p:spPr>
          <a:xfrm>
            <a:off x="7377163" y="314633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Each MLS Subscriber may choose whether they wish to receive these notifications and how they wish to receive them: ASAP via email, ASAP via text, or in a daily summary email.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33964-03BE-467D-A153-67C0225D3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7196">
            <a:off x="9391568" y="1691368"/>
            <a:ext cx="1448486" cy="138964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0580955-D608-418F-9247-1686878D8CA1}"/>
              </a:ext>
            </a:extLst>
          </p:cNvPr>
          <p:cNvSpPr/>
          <p:nvPr/>
        </p:nvSpPr>
        <p:spPr>
          <a:xfrm>
            <a:off x="5840441" y="4228831"/>
            <a:ext cx="1427236" cy="53193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8F9500-38A1-43A7-A36E-C7998A77D9F5}"/>
              </a:ext>
            </a:extLst>
          </p:cNvPr>
          <p:cNvSpPr txBox="1"/>
          <p:nvPr/>
        </p:nvSpPr>
        <p:spPr>
          <a:xfrm>
            <a:off x="7056345" y="5476700"/>
            <a:ext cx="413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Know as much as you want to know about the activity of your clients!</a:t>
            </a:r>
          </a:p>
        </p:txBody>
      </p:sp>
    </p:spTree>
    <p:extLst>
      <p:ext uri="{BB962C8B-B14F-4D97-AF65-F5344CB8AC3E}">
        <p14:creationId xmlns:p14="http://schemas.microsoft.com/office/powerpoint/2010/main" val="1725298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26641" y="5049585"/>
            <a:ext cx="10067365" cy="1138773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RCO3® is now mobile-compatible, device-driven.</a:t>
            </a:r>
            <a:r>
              <a:rPr lang="en-US" sz="2400" dirty="0"/>
              <a:t> This includes fluid layouts that auto-fit to each user’s screen no matter the device, screen size, etc.</a:t>
            </a:r>
          </a:p>
          <a:p>
            <a:pPr algn="ctr"/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Tablet, Screen, Monitor, Phone, Pc, Display, On White">
            <a:extLst>
              <a:ext uri="{FF2B5EF4-FFF2-40B4-BE49-F238E27FC236}">
                <a16:creationId xmlns:a16="http://schemas.microsoft.com/office/drawing/2014/main" id="{E3F45CF5-6439-4084-BE3A-B5246E774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757" y="847899"/>
            <a:ext cx="5509134" cy="395395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033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612" y="705011"/>
            <a:ext cx="10830114" cy="5970865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Notification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ASAP notifications of a contact visiting the Portal are sent immediately, allowing the Agent to know when a contact is looking at real estate (which may be an ideal time to contact them);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ASAP notifications of all other activity are sent only when no other notification for that contact has been sent within the past 10 minutes. This prevents a deluge of notifications from occurring if the contact is very active and allows context for multiple actions on a single listing to be included within the same notification (i.e. saved as a favorite and added notes).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  <p:pic>
        <p:nvPicPr>
          <p:cNvPr id="2050" name="Picture 2" descr="Image result for asap">
            <a:extLst>
              <a:ext uri="{FF2B5EF4-FFF2-40B4-BE49-F238E27FC236}">
                <a16:creationId xmlns:a16="http://schemas.microsoft.com/office/drawing/2014/main" id="{F36BA37F-8B00-48C0-A9BA-505E5EF5C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88" y="4846340"/>
            <a:ext cx="2533650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26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8414" y="24474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Updated Agent</a:t>
            </a:r>
            <a:b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</a:br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Web Pages</a:t>
            </a:r>
            <a:endParaRPr lang="en-US" sz="8000" dirty="0">
              <a:solidFill>
                <a:srgbClr val="FFCA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7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6581" y="705011"/>
            <a:ext cx="10719620" cy="5940088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  <a:p>
            <a:pPr lvl="1"/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Agent Web Page Improvements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Agent Web Pages have been</a:t>
            </a:r>
            <a:br>
              <a:rPr lang="en-US" sz="2000" dirty="0"/>
            </a:br>
            <a:r>
              <a:rPr lang="en-US" sz="2000" dirty="0"/>
              <a:t>updated to reflect the same</a:t>
            </a:r>
            <a:br>
              <a:rPr lang="en-US" sz="2000" dirty="0"/>
            </a:br>
            <a:r>
              <a:rPr lang="en-US" sz="2000" dirty="0"/>
              <a:t>core changes as the Client</a:t>
            </a:r>
            <a:br>
              <a:rPr lang="en-US" sz="2000" dirty="0"/>
            </a:br>
            <a:r>
              <a:rPr lang="en-US" sz="2000" dirty="0"/>
              <a:t>Portal, including fluid layouts</a:t>
            </a:r>
            <a:br>
              <a:rPr lang="en-US" sz="2000" dirty="0"/>
            </a:br>
            <a:r>
              <a:rPr lang="en-US" sz="2000" dirty="0"/>
              <a:t>that fit content to the user’s</a:t>
            </a:r>
            <a:br>
              <a:rPr lang="en-US" sz="2000" dirty="0"/>
            </a:br>
            <a:r>
              <a:rPr lang="en-US" sz="2000" dirty="0"/>
              <a:t>screen, a standard set of</a:t>
            </a:r>
            <a:br>
              <a:rPr lang="en-US" sz="2000" dirty="0"/>
            </a:br>
            <a:r>
              <a:rPr lang="en-US" sz="2000" dirty="0"/>
              <a:t>multiple layouts for browser</a:t>
            </a:r>
            <a:br>
              <a:rPr lang="en-US" sz="2000" dirty="0"/>
            </a:br>
            <a:r>
              <a:rPr lang="en-US" sz="2000" dirty="0"/>
              <a:t>listings, etc.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The MLS Subscriber may enrich</a:t>
            </a:r>
            <a:br>
              <a:rPr lang="en-US" sz="2000" dirty="0"/>
            </a:br>
            <a:r>
              <a:rPr lang="en-US" sz="2000" dirty="0"/>
              <a:t>their Home page to include</a:t>
            </a:r>
            <a:br>
              <a:rPr lang="en-US" sz="2000" dirty="0"/>
            </a:br>
            <a:r>
              <a:rPr lang="en-US" sz="2000" dirty="0"/>
              <a:t>any of the same content</a:t>
            </a:r>
            <a:br>
              <a:rPr lang="en-US" sz="2000" dirty="0"/>
            </a:br>
            <a:r>
              <a:rPr lang="en-US" sz="2000" dirty="0"/>
              <a:t>sections as their Portal’s profile</a:t>
            </a:r>
            <a:br>
              <a:rPr lang="en-US" sz="2000" dirty="0"/>
            </a:br>
            <a:r>
              <a:rPr lang="en-US" sz="2000" dirty="0"/>
              <a:t>page, supplementing the primary</a:t>
            </a:r>
            <a:br>
              <a:rPr lang="en-US" sz="2000" dirty="0"/>
            </a:br>
            <a:r>
              <a:rPr lang="en-US" sz="2000" dirty="0"/>
              <a:t>content they have already</a:t>
            </a:r>
            <a:br>
              <a:rPr lang="en-US" sz="2000" dirty="0"/>
            </a:br>
            <a:r>
              <a:rPr lang="en-US" sz="2000" dirty="0"/>
              <a:t>configured.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BA7F4-82AA-4ABD-BC63-DD8C9D2A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99912" y="740127"/>
            <a:ext cx="1950746" cy="1270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601C0-8213-4052-9FF1-48FB216DF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6"/>
          <a:stretch/>
        </p:blipFill>
        <p:spPr>
          <a:xfrm>
            <a:off x="6025639" y="1375171"/>
            <a:ext cx="5085191" cy="4810124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7565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8414" y="24474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Updated IDX Search Pages</a:t>
            </a:r>
            <a:endParaRPr lang="en-US" sz="8000" dirty="0">
              <a:solidFill>
                <a:srgbClr val="FFCA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867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7055" y="695486"/>
            <a:ext cx="10710095" cy="5909310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IDX Search Page Improvements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b="1" dirty="0"/>
              <a:t>IDX search and results screens have been updated to reflect many of the same core changes as the Client Portal, including: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Fluid layouts, which fit content to the user’s screen.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000" dirty="0"/>
              <a:t>In order to achieve this, the MLS Subscriber framing the IDX search must change the dimensions of their IDX frame </a:t>
            </a:r>
            <a:r>
              <a:rPr lang="en-US" sz="2000" b="1" dirty="0"/>
              <a:t>from pixel-based dimensions</a:t>
            </a:r>
            <a:br>
              <a:rPr lang="en-US" sz="2000" b="1" dirty="0"/>
            </a:br>
            <a:r>
              <a:rPr lang="en-US" sz="2000" dirty="0"/>
              <a:t>to </a:t>
            </a:r>
            <a:r>
              <a:rPr lang="en-US" sz="2000" b="1" dirty="0"/>
              <a:t>fluid percentage-based dimensions.</a:t>
            </a:r>
          </a:p>
          <a:p>
            <a:pPr lvl="3"/>
            <a:endParaRPr lang="en-US" sz="2400" dirty="0"/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The style of text and buttons has been updated to reflect the fresher look of the new Portal.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000" dirty="0"/>
              <a:t>Button colors can now inherit the same color scheme as defined</a:t>
            </a:r>
            <a:br>
              <a:rPr lang="en-US" sz="2000" dirty="0"/>
            </a:br>
            <a:r>
              <a:rPr lang="en-US" sz="2000" dirty="0"/>
              <a:t>for the header background and header text.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286000" lvl="4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286000" lvl="4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43E5C-84EC-44DB-810C-A803B372A5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607" y="4920088"/>
            <a:ext cx="187258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65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5631" y="705011"/>
            <a:ext cx="10681520" cy="3477875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IDX Search Page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b="1" dirty="0"/>
              <a:t>IDX Map Searches</a:t>
            </a:r>
            <a:r>
              <a:rPr lang="en-US" sz="2600" dirty="0"/>
              <a:t>, like the new Portal, have been updated to support: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A standard set of multiple layouts for browsing listings.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Support for additional geographic fields on the search form.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/>
              <a:t>Pin clustering on the map when the number of results warrant</a:t>
            </a:r>
            <a:br>
              <a:rPr lang="en-US" sz="2600" dirty="0"/>
            </a:br>
            <a:r>
              <a:rPr lang="en-US" sz="2600" dirty="0"/>
              <a:t>this display.</a:t>
            </a:r>
          </a:p>
          <a:p>
            <a:pPr lvl="2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50974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2239" y="200557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Map Improvements</a:t>
            </a:r>
            <a:endParaRPr lang="en-US" sz="8000" dirty="0">
              <a:solidFill>
                <a:srgbClr val="FFCA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14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9626" y="705011"/>
            <a:ext cx="10696574" cy="5016758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  <a:p>
            <a:pPr lvl="4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Map Improvements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All map images and map-related</a:t>
            </a:r>
            <a:br>
              <a:rPr lang="en-US" sz="2600" dirty="0"/>
            </a:br>
            <a:r>
              <a:rPr lang="en-US" sz="2600" dirty="0"/>
              <a:t>functionality in RCO3® will use </a:t>
            </a:r>
            <a:r>
              <a:rPr lang="en-US" sz="2600" b="1" dirty="0"/>
              <a:t>Google</a:t>
            </a:r>
            <a:br>
              <a:rPr lang="en-US" sz="2600" b="1" dirty="0"/>
            </a:br>
            <a:r>
              <a:rPr lang="en-US" sz="2600" b="1" dirty="0"/>
              <a:t>instead of Bing for more up-to-date data.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General functionality and behavior remains largely unchanged.</a:t>
            </a:r>
            <a:br>
              <a:rPr lang="en-US" sz="2600" dirty="0"/>
            </a:br>
            <a:r>
              <a:rPr lang="en-US" sz="2600" dirty="0"/>
              <a:t>Small differences worth noting are: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Both street maps and satellite views are more up-to-date in most locations.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Parcel boundaries and building footprints display on the street map in many locations.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The printable map display, as well as the map page in the CMA, now color each</a:t>
            </a:r>
            <a:br>
              <a:rPr lang="en-US" sz="2200" dirty="0"/>
            </a:br>
            <a:r>
              <a:rPr lang="en-US" sz="2200" dirty="0"/>
              <a:t>pin based on the associated listing’s status.</a:t>
            </a:r>
            <a:endParaRPr lang="en-US" sz="2000" dirty="0"/>
          </a:p>
          <a:p>
            <a:pPr lvl="2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4F0B7-3876-446D-8ACA-3ABA6ACB1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91" y="895716"/>
            <a:ext cx="30861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62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5747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ListTrac Integration</a:t>
            </a:r>
            <a:endParaRPr lang="en-US" sz="8000" dirty="0">
              <a:solidFill>
                <a:srgbClr val="FFCA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090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6106" y="705011"/>
            <a:ext cx="10700570" cy="5724644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/>
          </a:p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ListTrac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Integration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/>
              <a:t>RCO3® now integrates with </a:t>
            </a:r>
            <a:r>
              <a:rPr lang="en-US" sz="3000" b="1" dirty="0" err="1"/>
              <a:t>ListTrac</a:t>
            </a:r>
            <a:r>
              <a:rPr lang="en-US" sz="3000" dirty="0"/>
              <a:t> to provide</a:t>
            </a:r>
            <a:br>
              <a:rPr lang="en-US" sz="3000" dirty="0"/>
            </a:br>
            <a:r>
              <a:rPr lang="en-US" sz="3000" dirty="0"/>
              <a:t>analytic insights regarding listing activity. This</a:t>
            </a:r>
            <a:br>
              <a:rPr lang="en-US" sz="3000" dirty="0"/>
            </a:br>
            <a:r>
              <a:rPr lang="en-US" sz="3000" dirty="0"/>
              <a:t>integration will allow Realcomp to track: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All accesses of a listing’s full view in either RCO3® or on a Client Portal,</a:t>
            </a:r>
            <a:br>
              <a:rPr lang="en-US" sz="2200" dirty="0"/>
            </a:br>
            <a:r>
              <a:rPr lang="en-US" sz="2200" dirty="0"/>
              <a:t>including which display template was viewed. </a:t>
            </a:r>
            <a:r>
              <a:rPr lang="en-US" sz="2200" i="1" dirty="0"/>
              <a:t>Note: A full view is any</a:t>
            </a:r>
            <a:br>
              <a:rPr lang="en-US" sz="2200" i="1" dirty="0"/>
            </a:br>
            <a:r>
              <a:rPr lang="en-US" sz="2200" i="1" dirty="0"/>
              <a:t>display which shows only one listing per page.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All accesses of a listing’s pop-up photo gallery in either RCO3®</a:t>
            </a:r>
            <a:br>
              <a:rPr lang="en-US" sz="2200" dirty="0"/>
            </a:br>
            <a:r>
              <a:rPr lang="en-US" sz="2200" dirty="0"/>
              <a:t>or on a Client Portal.</a:t>
            </a:r>
            <a:br>
              <a:rPr lang="en-US" sz="2200" dirty="0"/>
            </a:br>
            <a:endParaRPr lang="en-US" sz="2200" dirty="0"/>
          </a:p>
          <a:p>
            <a:pPr lvl="2"/>
            <a:r>
              <a:rPr lang="en-US" sz="2000" b="1" dirty="0"/>
              <a:t>Important Note: Once Realcomp has had sufficient time to collect</a:t>
            </a:r>
            <a:br>
              <a:rPr lang="en-US" sz="2000" b="1" dirty="0"/>
            </a:br>
            <a:r>
              <a:rPr lang="en-US" sz="2000" b="1" dirty="0"/>
              <a:t>the analytics, we’ll share how these can be accessed by you.</a:t>
            </a:r>
            <a:br>
              <a:rPr lang="en-US" sz="2000" b="1" dirty="0"/>
            </a:br>
            <a:br>
              <a:rPr lang="en-US" sz="2600" b="1" dirty="0"/>
            </a:b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54589-065B-462F-A28F-28509D581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075" y="887759"/>
            <a:ext cx="1428750" cy="17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176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OS/Browser Compatibility Improvements</a:t>
            </a:r>
            <a:endParaRPr lang="en-US" sz="8000" dirty="0">
              <a:solidFill>
                <a:srgbClr val="FFCA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36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948546"/>
              </p:ext>
            </p:extLst>
          </p:nvPr>
        </p:nvGraphicFramePr>
        <p:xfrm>
          <a:off x="233082" y="1717756"/>
          <a:ext cx="11725836" cy="1759974"/>
        </p:xfrm>
        <a:graphic>
          <a:graphicData uri="http://schemas.openxmlformats.org/drawingml/2006/table">
            <a:tbl>
              <a:tblPr firstRow="1" bandRow="1">
                <a:effectLst>
                  <a:outerShdw blurRad="457200" dist="38100" algn="l" rotWithShape="0">
                    <a:prstClr val="black">
                      <a:alpha val="90000"/>
                    </a:prstClr>
                  </a:outerShdw>
                </a:effectLst>
                <a:tableStyleId>{5C22544A-7EE6-4342-B048-85BDC9FD1C3A}</a:tableStyleId>
              </a:tblPr>
              <a:tblGrid>
                <a:gridCol w="195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4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4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4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4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59974">
                <a:tc>
                  <a:txBody>
                    <a:bodyPr/>
                    <a:lstStyle/>
                    <a:p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2" y="1960075"/>
            <a:ext cx="1246085" cy="1246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5" t="18740" r="24891" b="15813"/>
          <a:stretch/>
        </p:blipFill>
        <p:spPr>
          <a:xfrm>
            <a:off x="2514816" y="1933582"/>
            <a:ext cx="1317522" cy="13283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89" y="1938553"/>
            <a:ext cx="1293708" cy="1318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29" y="2005216"/>
            <a:ext cx="1488735" cy="1209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85" y="2155870"/>
            <a:ext cx="1789557" cy="908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488" y="2120010"/>
            <a:ext cx="1516204" cy="10144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0890" y="4080971"/>
            <a:ext cx="10067365" cy="1446550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RCO3® is now compatible with the latest browser versions supported by mainstream operating systems.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The improvement: all users who are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using non-supported versions will receive a warning at login to encourage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upgrading for a better user experience.</a:t>
            </a:r>
          </a:p>
        </p:txBody>
      </p:sp>
    </p:spTree>
    <p:extLst>
      <p:ext uri="{BB962C8B-B14F-4D97-AF65-F5344CB8AC3E}">
        <p14:creationId xmlns:p14="http://schemas.microsoft.com/office/powerpoint/2010/main" val="2052146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8414" y="240808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10000" dirty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panose="020B0A06030101010103" pitchFamily="34" charset="0"/>
              </a:rPr>
              <a:t>Updated Client Portal</a:t>
            </a:r>
            <a:endParaRPr lang="en-US" sz="8000" dirty="0">
              <a:solidFill>
                <a:srgbClr val="FFCA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panose="020B0A0603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8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73A926-A2E9-4A10-AF51-7D1BADBC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89" y="706723"/>
            <a:ext cx="10766936" cy="5774035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574061" y="4197566"/>
            <a:ext cx="8905936" cy="1015663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The Client Portal now has an all </a:t>
            </a:r>
            <a:r>
              <a:rPr lang="en-US" sz="3000" b="1" i="1" dirty="0"/>
              <a:t>new look</a:t>
            </a:r>
            <a:r>
              <a:rPr lang="en-US" sz="3000" dirty="0"/>
              <a:t> and</a:t>
            </a:r>
            <a:br>
              <a:rPr lang="en-US" sz="3000" dirty="0"/>
            </a:br>
            <a:r>
              <a:rPr lang="en-US" sz="3000" b="1" i="1" dirty="0"/>
              <a:t>more intuitive usability</a:t>
            </a:r>
            <a:r>
              <a:rPr lang="en-US" sz="3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1872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9905" y="619286"/>
            <a:ext cx="10811742" cy="5693866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/>
              <a:t>Fluid layouts which auto-fit content to each user’s screen, no matter the size, …</a:t>
            </a:r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endParaRPr lang="en-US" sz="3000" dirty="0"/>
          </a:p>
          <a:p>
            <a:pPr lvl="1"/>
            <a:r>
              <a:rPr lang="en-US" b="1" i="1" dirty="0"/>
              <a:t>… are now included for a better user experience!</a:t>
            </a:r>
            <a:endParaRPr lang="en-US" sz="3000" i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E9090-BFCE-4A18-94F4-0F0A59686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533" y="2110593"/>
            <a:ext cx="5852065" cy="313938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C03B8-16F3-4025-8A26-576363F0DB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54978" y="615668"/>
            <a:ext cx="2049218" cy="21898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D2401-6AE2-4617-BB97-240D732B8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344" y="2770356"/>
            <a:ext cx="4067176" cy="314209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89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60826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1500" y="2383304"/>
            <a:ext cx="11258549" cy="2462213"/>
          </a:xfrm>
          <a:prstGeom prst="rect">
            <a:avLst/>
          </a:prstGeom>
          <a:solidFill>
            <a:schemeClr val="bg1"/>
          </a:solidFill>
          <a:ln w="4762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Client Portal Key Improvements – Cont’d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All users now access the new Client Portal regardless of the particular device they use. This means the previous mobile version is no longer being used … </a:t>
            </a:r>
            <a:r>
              <a:rPr lang="en-US" sz="2200" i="1" dirty="0"/>
              <a:t>giving all users a more consistent experience.</a:t>
            </a:r>
          </a:p>
          <a:p>
            <a:pPr lvl="1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45283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1007</Words>
  <Application>Microsoft Office PowerPoint</Application>
  <PresentationFormat>Widescreen</PresentationFormat>
  <Paragraphs>247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Abadi MT Condensed Extra Bold</vt:lpstr>
      <vt:lpstr>Arial</vt:lpstr>
      <vt:lpstr>Calibri</vt:lpstr>
      <vt:lpstr>Calibri Light</vt:lpstr>
      <vt:lpstr>Wingdings</vt:lpstr>
      <vt:lpstr>Office Theme</vt:lpstr>
      <vt:lpstr>RCO3® 7.0.2 Enhancement Highlights Now Available as of 7/20/17</vt:lpstr>
      <vt:lpstr>All New Mobile-Compatible, Device-Driven Interface</vt:lpstr>
      <vt:lpstr>PowerPoint Presentation</vt:lpstr>
      <vt:lpstr>OS/Browser Compatibility Improvements</vt:lpstr>
      <vt:lpstr>PowerPoint Presentation</vt:lpstr>
      <vt:lpstr>Updated Client Portal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Agent Headers and Footers</vt:lpstr>
      <vt:lpstr>PowerPoint Presentation</vt:lpstr>
      <vt:lpstr>PowerPoint Presentation</vt:lpstr>
      <vt:lpstr>PowerPoint Presentation</vt:lpstr>
      <vt:lpstr>Notifications of Client Portal Activity</vt:lpstr>
      <vt:lpstr>PowerPoint Presentation</vt:lpstr>
      <vt:lpstr>PowerPoint Presentation</vt:lpstr>
      <vt:lpstr>Updated Agent Web Pages</vt:lpstr>
      <vt:lpstr>PowerPoint Presentation</vt:lpstr>
      <vt:lpstr>Updated IDX Search Pages</vt:lpstr>
      <vt:lpstr>PowerPoint Presentation</vt:lpstr>
      <vt:lpstr>PowerPoint Presentation</vt:lpstr>
      <vt:lpstr>Map Improvements</vt:lpstr>
      <vt:lpstr>PowerPoint Presentation</vt:lpstr>
      <vt:lpstr>ListTrac Integration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 Green</dc:creator>
  <cp:lastModifiedBy>Fran Green</cp:lastModifiedBy>
  <cp:revision>354</cp:revision>
  <cp:lastPrinted>2017-06-28T14:55:02Z</cp:lastPrinted>
  <dcterms:created xsi:type="dcterms:W3CDTF">2017-06-16T13:59:54Z</dcterms:created>
  <dcterms:modified xsi:type="dcterms:W3CDTF">2017-07-21T20:06:20Z</dcterms:modified>
</cp:coreProperties>
</file>